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Roboto Slab"/>
      <p:regular r:id="rId31"/>
      <p:bold r:id="rId32"/>
    </p:embeddedFont>
    <p:embeddedFont>
      <p:font typeface="Roboto Thin"/>
      <p:regular r:id="rId33"/>
      <p:bold r:id="rId34"/>
      <p:italic r:id="rId35"/>
      <p:boldItalic r:id="rId36"/>
    </p:embeddedFont>
    <p:embeddedFont>
      <p:font typeface="Robo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9B8A06-0C8C-4CB2-8861-BE8ED782C7D7}">
  <a:tblStyle styleId="{E89B8A06-0C8C-4CB2-8861-BE8ED782C7D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Slab-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Thin-regular.fntdata"/><Relationship Id="rId10" Type="http://schemas.openxmlformats.org/officeDocument/2006/relationships/slide" Target="slides/slide4.xml"/><Relationship Id="rId32" Type="http://schemas.openxmlformats.org/officeDocument/2006/relationships/font" Target="fonts/RobotoSlab-bold.fntdata"/><Relationship Id="rId13" Type="http://schemas.openxmlformats.org/officeDocument/2006/relationships/slide" Target="slides/slide7.xml"/><Relationship Id="rId35" Type="http://schemas.openxmlformats.org/officeDocument/2006/relationships/font" Target="fonts/RobotoThin-italic.fntdata"/><Relationship Id="rId12" Type="http://schemas.openxmlformats.org/officeDocument/2006/relationships/slide" Target="slides/slide6.xml"/><Relationship Id="rId34" Type="http://schemas.openxmlformats.org/officeDocument/2006/relationships/font" Target="fonts/RobotoThin-bold.fntdata"/><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font" Target="fonts/RobotoThin-boldItalic.fntdata"/><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5dc669537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5dc669537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dc6695370_0_13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g25dc6695370_0_13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5dc6695370_0_14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25dc6695370_0_14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5dc6695370_0_14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25dc6695370_0_14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dc6695370_0_1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g25dc6695370_0_14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5dc6695370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25dc6695370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5dc6695370_0_14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25dc6695370_0_14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7b11b71807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7b11b7180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7b11b71807_1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27b11b71807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7b11b71807_1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g27b11b71807_1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7b11b71807_1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7" name="Google Shape;317;g27b11b71807_1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e56c289af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g1e56c289af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7b11b71807_1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g27b11b71807_1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7b11b71807_1_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7" name="Google Shape;367;g27b11b71807_1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7b11b71807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g27b11b71807_1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7b11b71807_1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0" name="Google Shape;390;g27b11b71807_1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7b11b71807_1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g27b11b71807_1_1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7b2e4d3af3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g27b2e4d3af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5dc6695370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25dc6695370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b2e4d3af3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g27b2e4d3af3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7b2e4d3af3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g27b2e4d3af3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7b2e4d3af3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27b2e4d3af3_0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dc6695370_0_1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g25dc6695370_0_13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dc6695370_0_13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25dc6695370_0_13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4.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41.png"/><Relationship Id="rId9" Type="http://schemas.openxmlformats.org/officeDocument/2006/relationships/image" Target="../media/image3.png"/><Relationship Id="rId5" Type="http://schemas.openxmlformats.org/officeDocument/2006/relationships/image" Target="../media/image42.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6.png"/><Relationship Id="rId7" Type="http://schemas.openxmlformats.org/officeDocument/2006/relationships/image" Target="../media/image18.png"/><Relationship Id="rId8"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505475" y="875625"/>
            <a:ext cx="3602400" cy="14082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3900"/>
              <a:buFont typeface="Arial"/>
              <a:buNone/>
            </a:pPr>
            <a:r>
              <a:rPr b="1" lang="en" sz="3800">
                <a:solidFill>
                  <a:srgbClr val="FF0000"/>
                </a:solidFill>
                <a:latin typeface="Roboto Slab"/>
                <a:ea typeface="Roboto Slab"/>
                <a:cs typeface="Roboto Slab"/>
                <a:sym typeface="Roboto Slab"/>
              </a:rPr>
              <a:t>Raport </a:t>
            </a:r>
            <a:r>
              <a:rPr b="1" lang="en" sz="3800">
                <a:solidFill>
                  <a:srgbClr val="FF0000"/>
                </a:solidFill>
                <a:latin typeface="Roboto Slab"/>
                <a:ea typeface="Roboto Slab"/>
                <a:cs typeface="Roboto Slab"/>
                <a:sym typeface="Roboto Slab"/>
              </a:rPr>
              <a:t>aferent Luna 2 </a:t>
            </a:r>
            <a:endParaRPr b="1" i="0" sz="3800" u="none" cap="none" strike="noStrike">
              <a:solidFill>
                <a:srgbClr val="FF0000"/>
              </a:solidFill>
              <a:latin typeface="Roboto Slab"/>
              <a:ea typeface="Roboto Slab"/>
              <a:cs typeface="Roboto Slab"/>
              <a:sym typeface="Roboto Slab"/>
            </a:endParaRPr>
          </a:p>
        </p:txBody>
      </p:sp>
      <p:sp>
        <p:nvSpPr>
          <p:cNvPr id="55" name="Google Shape;55;p13"/>
          <p:cNvSpPr txBox="1"/>
          <p:nvPr/>
        </p:nvSpPr>
        <p:spPr>
          <a:xfrm>
            <a:off x="505463" y="2283825"/>
            <a:ext cx="1500600" cy="3387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000"/>
              <a:buFont typeface="Arial"/>
              <a:buNone/>
            </a:pPr>
            <a:r>
              <a:rPr lang="en" sz="1600">
                <a:solidFill>
                  <a:schemeClr val="lt1"/>
                </a:solidFill>
                <a:latin typeface="Roboto Slab"/>
                <a:ea typeface="Roboto Slab"/>
                <a:cs typeface="Roboto Slab"/>
                <a:sym typeface="Roboto Slab"/>
              </a:rPr>
              <a:t>August</a:t>
            </a:r>
            <a:r>
              <a:rPr b="0" i="0" lang="en" sz="1600" u="none" cap="none" strike="noStrike">
                <a:solidFill>
                  <a:schemeClr val="lt1"/>
                </a:solidFill>
                <a:latin typeface="Roboto Slab"/>
                <a:ea typeface="Roboto Slab"/>
                <a:cs typeface="Roboto Slab"/>
                <a:sym typeface="Roboto Slab"/>
              </a:rPr>
              <a:t> 2023</a:t>
            </a:r>
            <a:endParaRPr b="0" i="0" sz="1600" u="none" cap="none" strike="noStrike">
              <a:solidFill>
                <a:schemeClr val="lt1"/>
              </a:solidFill>
              <a:latin typeface="Roboto Slab"/>
              <a:ea typeface="Roboto Slab"/>
              <a:cs typeface="Roboto Slab"/>
              <a:sym typeface="Roboto Slab"/>
            </a:endParaRPr>
          </a:p>
        </p:txBody>
      </p:sp>
      <p:sp>
        <p:nvSpPr>
          <p:cNvPr id="56" name="Google Shape;56;p13"/>
          <p:cNvSpPr txBox="1"/>
          <p:nvPr/>
        </p:nvSpPr>
        <p:spPr>
          <a:xfrm>
            <a:off x="505475" y="3404875"/>
            <a:ext cx="3470700" cy="777300"/>
          </a:xfrm>
          <a:prstGeom prst="rect">
            <a:avLst/>
          </a:prstGeom>
          <a:noFill/>
          <a:ln>
            <a:noFill/>
          </a:ln>
        </p:spPr>
        <p:txBody>
          <a:bodyPr anchorCtr="0" anchor="t" bIns="45725" lIns="45725" spcFirstLastPara="1" rIns="45725" wrap="square" tIns="45725">
            <a:spAutoFit/>
          </a:bodyPr>
          <a:lstStyle/>
          <a:p>
            <a:pPr indent="0" lvl="0" marL="0" marR="0" rtl="0" algn="l">
              <a:lnSpc>
                <a:spcPct val="115000"/>
              </a:lnSpc>
              <a:spcBef>
                <a:spcPts val="0"/>
              </a:spcBef>
              <a:spcAft>
                <a:spcPts val="0"/>
              </a:spcAft>
              <a:buClr>
                <a:srgbClr val="000000"/>
              </a:buClr>
              <a:buSzPts val="1800"/>
              <a:buFont typeface="Arial"/>
              <a:buNone/>
            </a:pPr>
            <a:r>
              <a:rPr lang="en" sz="1000">
                <a:solidFill>
                  <a:srgbClr val="FF0000"/>
                </a:solidFill>
                <a:latin typeface="Roboto Thin"/>
                <a:ea typeface="Roboto Thin"/>
                <a:cs typeface="Roboto Thin"/>
                <a:sym typeface="Roboto Thin"/>
              </a:rPr>
              <a:t>Campanie de promovare online a produsului informatic ClusterCS v2, dezvoltat prin proiectul cod SMIS 143313</a:t>
            </a:r>
            <a:endParaRPr sz="1000">
              <a:solidFill>
                <a:srgbClr val="FF0000"/>
              </a:solidFill>
              <a:latin typeface="Roboto Thin"/>
              <a:ea typeface="Roboto Thin"/>
              <a:cs typeface="Roboto Thin"/>
              <a:sym typeface="Roboto Thin"/>
            </a:endParaRPr>
          </a:p>
          <a:p>
            <a:pPr indent="0" lvl="0" marL="0" marR="0" rtl="0" algn="l">
              <a:lnSpc>
                <a:spcPct val="115000"/>
              </a:lnSpc>
              <a:spcBef>
                <a:spcPts val="0"/>
              </a:spcBef>
              <a:spcAft>
                <a:spcPts val="0"/>
              </a:spcAft>
              <a:buClr>
                <a:srgbClr val="000000"/>
              </a:buClr>
              <a:buSzPts val="1800"/>
              <a:buFont typeface="Arial"/>
              <a:buNone/>
            </a:pPr>
            <a:r>
              <a:rPr lang="en" sz="1000">
                <a:solidFill>
                  <a:schemeClr val="lt1"/>
                </a:solidFill>
                <a:latin typeface="Roboto Thin"/>
                <a:ea typeface="Roboto Thin"/>
                <a:cs typeface="Roboto Thin"/>
                <a:sym typeface="Roboto Thin"/>
              </a:rPr>
              <a:t>“Platforma management server-cluster scalabila pentru aplicatii web de traffic mare si necesar de stabilitate crescut”</a:t>
            </a:r>
            <a:endParaRPr b="0" i="0" sz="1000" u="none" cap="none" strike="noStrike">
              <a:solidFill>
                <a:schemeClr val="lt1"/>
              </a:solidFill>
              <a:latin typeface="Roboto Thin"/>
              <a:ea typeface="Roboto Thin"/>
              <a:cs typeface="Roboto Thin"/>
              <a:sym typeface="Roboto Thin"/>
            </a:endParaRPr>
          </a:p>
        </p:txBody>
      </p:sp>
      <p:pic>
        <p:nvPicPr>
          <p:cNvPr id="57" name="Google Shape;57;p13"/>
          <p:cNvPicPr preferRelativeResize="0"/>
          <p:nvPr/>
        </p:nvPicPr>
        <p:blipFill rotWithShape="1">
          <a:blip r:embed="rId4">
            <a:alphaModFix/>
          </a:blip>
          <a:srcRect b="0" l="0" r="0" t="0"/>
          <a:stretch/>
        </p:blipFill>
        <p:spPr>
          <a:xfrm>
            <a:off x="7595850" y="3573348"/>
            <a:ext cx="1396552" cy="756915"/>
          </a:xfrm>
          <a:prstGeom prst="rect">
            <a:avLst/>
          </a:prstGeom>
          <a:noFill/>
          <a:ln>
            <a:noFill/>
          </a:ln>
        </p:spPr>
      </p:pic>
      <p:sp>
        <p:nvSpPr>
          <p:cNvPr id="58" name="Google Shape;58;p13"/>
          <p:cNvSpPr txBox="1"/>
          <p:nvPr/>
        </p:nvSpPr>
        <p:spPr>
          <a:xfrm>
            <a:off x="7150950" y="626850"/>
            <a:ext cx="18753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chemeClr val="dk2"/>
                </a:solidFill>
                <a:latin typeface="Calibri"/>
                <a:ea typeface="Calibri"/>
                <a:cs typeface="Calibri"/>
                <a:sym typeface="Calibri"/>
              </a:rPr>
              <a:t>P</a:t>
            </a:r>
            <a:r>
              <a:rPr b="1" lang="en" sz="1100">
                <a:solidFill>
                  <a:schemeClr val="dk2"/>
                </a:solidFill>
                <a:latin typeface="Calibri"/>
                <a:ea typeface="Calibri"/>
                <a:cs typeface="Calibri"/>
                <a:sym typeface="Calibri"/>
              </a:rPr>
              <a:t>roiect co-finantat din </a:t>
            </a:r>
            <a:endParaRPr b="1" sz="1100">
              <a:solidFill>
                <a:schemeClr val="dk2"/>
              </a:solidFill>
              <a:latin typeface="Calibri"/>
              <a:ea typeface="Calibri"/>
              <a:cs typeface="Calibri"/>
              <a:sym typeface="Calibri"/>
            </a:endParaRPr>
          </a:p>
          <a:p>
            <a:pPr indent="0" lvl="0" marL="0" rtl="0" algn="ctr">
              <a:spcBef>
                <a:spcPts val="0"/>
              </a:spcBef>
              <a:spcAft>
                <a:spcPts val="0"/>
              </a:spcAft>
              <a:buNone/>
            </a:pPr>
            <a:r>
              <a:rPr b="1" lang="en" sz="1100">
                <a:solidFill>
                  <a:schemeClr val="dk2"/>
                </a:solidFill>
                <a:latin typeface="Calibri"/>
                <a:ea typeface="Calibri"/>
                <a:cs typeface="Calibri"/>
                <a:sym typeface="Calibri"/>
              </a:rPr>
              <a:t>Fondul European de Dezvoltare Regionala prin Programul Operational Competitivitate 2014-2020</a:t>
            </a:r>
            <a:endParaRPr b="1">
              <a:solidFill>
                <a:schemeClr val="dk2"/>
              </a:solidFill>
              <a:latin typeface="Calibri"/>
              <a:ea typeface="Calibri"/>
              <a:cs typeface="Calibri"/>
              <a:sym typeface="Calibri"/>
            </a:endParaRPr>
          </a:p>
        </p:txBody>
      </p:sp>
      <p:sp>
        <p:nvSpPr>
          <p:cNvPr id="59" name="Google Shape;59;p13"/>
          <p:cNvSpPr txBox="1"/>
          <p:nvPr/>
        </p:nvSpPr>
        <p:spPr>
          <a:xfrm>
            <a:off x="505475" y="43660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ED1C24"/>
                </a:solidFill>
                <a:latin typeface="Calibri"/>
                <a:ea typeface="Calibri"/>
                <a:cs typeface="Calibri"/>
                <a:sym typeface="Calibri"/>
              </a:rPr>
              <a:t>Beneficiar: SOFT DREAMS SRL</a:t>
            </a:r>
            <a:endParaRPr>
              <a:solidFill>
                <a:srgbClr val="ED1C24"/>
              </a:solidFill>
            </a:endParaRPr>
          </a:p>
        </p:txBody>
      </p:sp>
      <p:sp>
        <p:nvSpPr>
          <p:cNvPr id="60" name="Google Shape;60;p13"/>
          <p:cNvSpPr txBox="1"/>
          <p:nvPr/>
        </p:nvSpPr>
        <p:spPr>
          <a:xfrm>
            <a:off x="7018750" y="4112100"/>
            <a:ext cx="2125200" cy="861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100">
                <a:solidFill>
                  <a:srgbClr val="ED1C24"/>
                </a:solidFill>
                <a:latin typeface="Calibri"/>
                <a:ea typeface="Calibri"/>
                <a:cs typeface="Calibri"/>
                <a:sym typeface="Calibri"/>
              </a:rPr>
              <a:t>Semnatura:</a:t>
            </a:r>
            <a:endParaRPr b="1" sz="1100">
              <a:solidFill>
                <a:srgbClr val="ED1C24"/>
              </a:solidFill>
              <a:latin typeface="Calibri"/>
              <a:ea typeface="Calibri"/>
              <a:cs typeface="Calibri"/>
              <a:sym typeface="Calibri"/>
            </a:endParaRPr>
          </a:p>
          <a:p>
            <a:pPr indent="0" lvl="0" marL="0" rtl="0" algn="just">
              <a:spcBef>
                <a:spcPts val="0"/>
              </a:spcBef>
              <a:spcAft>
                <a:spcPts val="0"/>
              </a:spcAft>
              <a:buNone/>
            </a:pPr>
            <a:r>
              <a:t/>
            </a:r>
            <a:endParaRPr b="1" sz="1100">
              <a:solidFill>
                <a:srgbClr val="ED1C24"/>
              </a:solidFill>
              <a:latin typeface="Calibri"/>
              <a:ea typeface="Calibri"/>
              <a:cs typeface="Calibri"/>
              <a:sym typeface="Calibri"/>
            </a:endParaRPr>
          </a:p>
          <a:p>
            <a:pPr indent="0" lvl="0" marL="0" rtl="0" algn="just">
              <a:spcBef>
                <a:spcPts val="0"/>
              </a:spcBef>
              <a:spcAft>
                <a:spcPts val="0"/>
              </a:spcAft>
              <a:buNone/>
            </a:pPr>
            <a:r>
              <a:t/>
            </a:r>
            <a:endParaRPr b="1" sz="1100">
              <a:solidFill>
                <a:srgbClr val="ED1C24"/>
              </a:solidFill>
              <a:latin typeface="Calibri"/>
              <a:ea typeface="Calibri"/>
              <a:cs typeface="Calibri"/>
              <a:sym typeface="Calibri"/>
            </a:endParaRPr>
          </a:p>
          <a:p>
            <a:pPr indent="0" lvl="0" marL="0" rtl="0" algn="just">
              <a:spcBef>
                <a:spcPts val="0"/>
              </a:spcBef>
              <a:spcAft>
                <a:spcPts val="0"/>
              </a:spcAft>
              <a:buNone/>
            </a:pPr>
            <a:r>
              <a:rPr b="1" lang="en" sz="1100">
                <a:solidFill>
                  <a:srgbClr val="ED1C24"/>
                </a:solidFill>
                <a:latin typeface="Calibri"/>
                <a:ea typeface="Calibri"/>
                <a:cs typeface="Calibri"/>
                <a:sym typeface="Calibri"/>
              </a:rPr>
              <a:t>Stampila:</a:t>
            </a:r>
            <a:endParaRPr b="1" sz="1100">
              <a:solidFill>
                <a:srgbClr val="ED1C24"/>
              </a:solidFill>
              <a:latin typeface="Calibri"/>
              <a:ea typeface="Calibri"/>
              <a:cs typeface="Calibri"/>
              <a:sym typeface="Calibri"/>
            </a:endParaRPr>
          </a:p>
        </p:txBody>
      </p:sp>
      <p:grpSp>
        <p:nvGrpSpPr>
          <p:cNvPr id="61" name="Google Shape;61;p13"/>
          <p:cNvGrpSpPr/>
          <p:nvPr/>
        </p:nvGrpSpPr>
        <p:grpSpPr>
          <a:xfrm>
            <a:off x="-9450" y="-65700"/>
            <a:ext cx="9162900" cy="606000"/>
            <a:chOff x="-9450" y="-31025"/>
            <a:chExt cx="9162900" cy="606000"/>
          </a:xfrm>
        </p:grpSpPr>
        <p:sp>
          <p:nvSpPr>
            <p:cNvPr id="62" name="Google Shape;62;p13"/>
            <p:cNvSpPr/>
            <p:nvPr/>
          </p:nvSpPr>
          <p:spPr>
            <a:xfrm>
              <a:off x="-9450" y="-31025"/>
              <a:ext cx="91629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3" name="Google Shape;63;p13"/>
            <p:cNvPicPr preferRelativeResize="0"/>
            <p:nvPr/>
          </p:nvPicPr>
          <p:blipFill>
            <a:blip r:embed="rId5">
              <a:alphaModFix/>
            </a:blip>
            <a:stretch>
              <a:fillRect/>
            </a:stretch>
          </p:blipFill>
          <p:spPr>
            <a:xfrm>
              <a:off x="3191672" y="-13975"/>
              <a:ext cx="2760652" cy="571900"/>
            </a:xfrm>
            <a:prstGeom prst="rect">
              <a:avLst/>
            </a:prstGeom>
            <a:noFill/>
            <a:ln>
              <a:noFill/>
            </a:ln>
          </p:spPr>
        </p:pic>
      </p:grpSp>
      <p:pic>
        <p:nvPicPr>
          <p:cNvPr id="64" name="Google Shape;64;p13"/>
          <p:cNvPicPr preferRelativeResize="0"/>
          <p:nvPr/>
        </p:nvPicPr>
        <p:blipFill>
          <a:blip r:embed="rId6">
            <a:alphaModFix/>
          </a:blip>
          <a:stretch>
            <a:fillRect/>
          </a:stretch>
        </p:blipFill>
        <p:spPr>
          <a:xfrm>
            <a:off x="3220147" y="-65700"/>
            <a:ext cx="2703712" cy="60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74" name="Shape 174"/>
        <p:cNvGrpSpPr/>
        <p:nvPr/>
      </p:nvGrpSpPr>
      <p:grpSpPr>
        <a:xfrm>
          <a:off x="0" y="0"/>
          <a:ext cx="0" cy="0"/>
          <a:chOff x="0" y="0"/>
          <a:chExt cx="0" cy="0"/>
        </a:xfrm>
      </p:grpSpPr>
      <p:sp>
        <p:nvSpPr>
          <p:cNvPr id="175" name="Google Shape;175;p22"/>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76" name="Google Shape;176;p22"/>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77" name="Google Shape;177;p22"/>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78" name="Google Shape;178;p22"/>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79" name="Google Shape;179;p22"/>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2"/>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a:t>
            </a:r>
            <a:r>
              <a:rPr b="1" lang="en" sz="2900">
                <a:solidFill>
                  <a:srgbClr val="FF0000"/>
                </a:solidFill>
                <a:latin typeface="Roboto Slab"/>
                <a:ea typeface="Roboto Slab"/>
                <a:cs typeface="Roboto Slab"/>
                <a:sym typeface="Roboto Slab"/>
              </a:rPr>
              <a:t>Search</a:t>
            </a:r>
            <a:endParaRPr b="1" i="0" sz="2900" u="none" cap="none" strike="noStrike">
              <a:solidFill>
                <a:srgbClr val="FF0000"/>
              </a:solidFill>
              <a:latin typeface="Roboto Slab"/>
              <a:ea typeface="Roboto Slab"/>
              <a:cs typeface="Roboto Slab"/>
              <a:sym typeface="Roboto Slab"/>
            </a:endParaRPr>
          </a:p>
        </p:txBody>
      </p:sp>
      <p:sp>
        <p:nvSpPr>
          <p:cNvPr id="181" name="Google Shape;181;p22"/>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Europa de Est</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82" name="Google Shape;182;p22"/>
          <p:cNvSpPr/>
          <p:nvPr/>
        </p:nvSpPr>
        <p:spPr>
          <a:xfrm>
            <a:off x="3189600" y="11512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198 click-uri, 4,603 afisari si un CTR de 4.30%.</a:t>
            </a:r>
            <a:endParaRPr sz="1100">
              <a:solidFill>
                <a:srgbClr val="656565"/>
              </a:solidFill>
              <a:latin typeface="Roboto"/>
              <a:ea typeface="Roboto"/>
              <a:cs typeface="Roboto"/>
              <a:sym typeface="Roboto"/>
            </a:endParaRPr>
          </a:p>
        </p:txBody>
      </p:sp>
      <p:pic>
        <p:nvPicPr>
          <p:cNvPr id="183" name="Google Shape;183;p22"/>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84" name="Google Shape;184;p22"/>
          <p:cNvPicPr preferRelativeResize="0"/>
          <p:nvPr/>
        </p:nvPicPr>
        <p:blipFill>
          <a:blip r:embed="rId5">
            <a:alphaModFix/>
          </a:blip>
          <a:stretch>
            <a:fillRect/>
          </a:stretch>
        </p:blipFill>
        <p:spPr>
          <a:xfrm>
            <a:off x="3219400" y="1612324"/>
            <a:ext cx="4955951" cy="1641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88" name="Shape 188"/>
        <p:cNvGrpSpPr/>
        <p:nvPr/>
      </p:nvGrpSpPr>
      <p:grpSpPr>
        <a:xfrm>
          <a:off x="0" y="0"/>
          <a:ext cx="0" cy="0"/>
          <a:chOff x="0" y="0"/>
          <a:chExt cx="0" cy="0"/>
        </a:xfrm>
      </p:grpSpPr>
      <p:sp>
        <p:nvSpPr>
          <p:cNvPr id="189" name="Google Shape;189;p23"/>
          <p:cNvSpPr/>
          <p:nvPr/>
        </p:nvSpPr>
        <p:spPr>
          <a:xfrm flipH="1">
            <a:off x="302610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90" name="Google Shape;190;p23"/>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91" name="Google Shape;191;p23"/>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92" name="Google Shape;192;p23"/>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93" name="Google Shape;193;p23"/>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94" name="Google Shape;194;p23"/>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a:t>
            </a:r>
            <a:r>
              <a:rPr b="1" lang="en" sz="2900">
                <a:solidFill>
                  <a:srgbClr val="FF0000"/>
                </a:solidFill>
                <a:latin typeface="Roboto Slab"/>
                <a:ea typeface="Roboto Slab"/>
                <a:cs typeface="Roboto Slab"/>
                <a:sym typeface="Roboto Slab"/>
              </a:rPr>
              <a:t>Search</a:t>
            </a:r>
            <a:endParaRPr b="1" i="0" sz="2900" u="none" cap="none" strike="noStrike">
              <a:solidFill>
                <a:srgbClr val="FF0000"/>
              </a:solidFill>
              <a:latin typeface="Roboto Slab"/>
              <a:ea typeface="Roboto Slab"/>
              <a:cs typeface="Roboto Slab"/>
              <a:sym typeface="Roboto Slab"/>
            </a:endParaRPr>
          </a:p>
        </p:txBody>
      </p:sp>
      <p:sp>
        <p:nvSpPr>
          <p:cNvPr id="195" name="Google Shape;195;p23"/>
          <p:cNvSpPr/>
          <p:nvPr/>
        </p:nvSpPr>
        <p:spPr>
          <a:xfrm>
            <a:off x="371400" y="1717875"/>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Europa de Vest</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96" name="Google Shape;196;p23"/>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287 click-uri, 5,004 afisari si un CTR de 5.74%.</a:t>
            </a:r>
            <a:endParaRPr sz="1100">
              <a:solidFill>
                <a:srgbClr val="656565"/>
              </a:solidFill>
              <a:latin typeface="Roboto"/>
              <a:ea typeface="Roboto"/>
              <a:cs typeface="Roboto"/>
              <a:sym typeface="Roboto"/>
            </a:endParaRPr>
          </a:p>
        </p:txBody>
      </p:sp>
      <p:pic>
        <p:nvPicPr>
          <p:cNvPr id="197" name="Google Shape;197;p23"/>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98" name="Google Shape;198;p23"/>
          <p:cNvPicPr preferRelativeResize="0"/>
          <p:nvPr/>
        </p:nvPicPr>
        <p:blipFill>
          <a:blip r:embed="rId5">
            <a:alphaModFix/>
          </a:blip>
          <a:stretch>
            <a:fillRect/>
          </a:stretch>
        </p:blipFill>
        <p:spPr>
          <a:xfrm>
            <a:off x="3189600" y="1845025"/>
            <a:ext cx="5275625" cy="176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02" name="Shape 202"/>
        <p:cNvGrpSpPr/>
        <p:nvPr/>
      </p:nvGrpSpPr>
      <p:grpSpPr>
        <a:xfrm>
          <a:off x="0" y="0"/>
          <a:ext cx="0" cy="0"/>
          <a:chOff x="0" y="0"/>
          <a:chExt cx="0" cy="0"/>
        </a:xfrm>
      </p:grpSpPr>
      <p:sp>
        <p:nvSpPr>
          <p:cNvPr id="203" name="Google Shape;203;p24"/>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04" name="Google Shape;204;p24"/>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05" name="Google Shape;205;p24"/>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06" name="Google Shape;206;p24"/>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07" name="Google Shape;207;p24"/>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08" name="Google Shape;208;p24"/>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a:t>
            </a:r>
            <a:r>
              <a:rPr b="1" lang="en" sz="2900">
                <a:solidFill>
                  <a:srgbClr val="FF0000"/>
                </a:solidFill>
                <a:latin typeface="Roboto Slab"/>
                <a:ea typeface="Roboto Slab"/>
                <a:cs typeface="Roboto Slab"/>
                <a:sym typeface="Roboto Slab"/>
              </a:rPr>
              <a:t>Search</a:t>
            </a:r>
            <a:endParaRPr b="1" i="0" sz="2900" u="none" cap="none" strike="noStrike">
              <a:solidFill>
                <a:srgbClr val="FF0000"/>
              </a:solidFill>
              <a:latin typeface="Roboto Slab"/>
              <a:ea typeface="Roboto Slab"/>
              <a:cs typeface="Roboto Slab"/>
              <a:sym typeface="Roboto Slab"/>
            </a:endParaRPr>
          </a:p>
        </p:txBody>
      </p:sp>
      <p:sp>
        <p:nvSpPr>
          <p:cNvPr id="209" name="Google Shape;209;p24"/>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India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210" name="Google Shape;210;p24"/>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1,456 click-uri, 14,089 afisari si un CTR de 10.33%.</a:t>
            </a:r>
            <a:endParaRPr sz="1100">
              <a:solidFill>
                <a:srgbClr val="656565"/>
              </a:solidFill>
              <a:latin typeface="Roboto"/>
              <a:ea typeface="Roboto"/>
              <a:cs typeface="Roboto"/>
              <a:sym typeface="Roboto"/>
            </a:endParaRPr>
          </a:p>
        </p:txBody>
      </p:sp>
      <p:pic>
        <p:nvPicPr>
          <p:cNvPr id="211" name="Google Shape;211;p24"/>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212" name="Google Shape;212;p24"/>
          <p:cNvPicPr preferRelativeResize="0"/>
          <p:nvPr/>
        </p:nvPicPr>
        <p:blipFill>
          <a:blip r:embed="rId5">
            <a:alphaModFix/>
          </a:blip>
          <a:stretch>
            <a:fillRect/>
          </a:stretch>
        </p:blipFill>
        <p:spPr>
          <a:xfrm>
            <a:off x="3189599" y="1793698"/>
            <a:ext cx="5494850" cy="183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16" name="Shape 216"/>
        <p:cNvGrpSpPr/>
        <p:nvPr/>
      </p:nvGrpSpPr>
      <p:grpSpPr>
        <a:xfrm>
          <a:off x="0" y="0"/>
          <a:ext cx="0" cy="0"/>
          <a:chOff x="0" y="0"/>
          <a:chExt cx="0" cy="0"/>
        </a:xfrm>
      </p:grpSpPr>
      <p:sp>
        <p:nvSpPr>
          <p:cNvPr id="217" name="Google Shape;217;p25"/>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18" name="Google Shape;218;p25"/>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19" name="Google Shape;219;p25"/>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220" name="Google Shape;220;p25"/>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21" name="Google Shape;221;p25"/>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22" name="Google Shape;222;p25"/>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a:t>
            </a:r>
            <a:r>
              <a:rPr b="1" lang="en" sz="2900">
                <a:solidFill>
                  <a:srgbClr val="FF0000"/>
                </a:solidFill>
                <a:latin typeface="Roboto Slab"/>
                <a:ea typeface="Roboto Slab"/>
                <a:cs typeface="Roboto Slab"/>
                <a:sym typeface="Roboto Slab"/>
              </a:rPr>
              <a:t>Search</a:t>
            </a:r>
            <a:endParaRPr b="1" i="0" sz="2900" u="none" cap="none" strike="noStrike">
              <a:solidFill>
                <a:srgbClr val="FF0000"/>
              </a:solidFill>
              <a:latin typeface="Roboto Slab"/>
              <a:ea typeface="Roboto Slab"/>
              <a:cs typeface="Roboto Slab"/>
              <a:sym typeface="Roboto Slab"/>
            </a:endParaRPr>
          </a:p>
        </p:txBody>
      </p:sp>
      <p:sp>
        <p:nvSpPr>
          <p:cNvPr id="223" name="Google Shape;223;p25"/>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ED1C24"/>
                </a:solidFill>
                <a:latin typeface="Roboto"/>
                <a:ea typeface="Roboto"/>
                <a:cs typeface="Roboto"/>
                <a:sym typeface="Roboto"/>
              </a:rPr>
              <a:t>Search - USA</a:t>
            </a:r>
            <a:endParaRPr b="1" sz="1200">
              <a:solidFill>
                <a:srgbClr val="ED1C24"/>
              </a:solidFill>
              <a:latin typeface="Roboto"/>
              <a:ea typeface="Roboto"/>
              <a:cs typeface="Roboto"/>
              <a:sym typeface="Roboto"/>
            </a:endParaRPr>
          </a:p>
        </p:txBody>
      </p:sp>
      <p:sp>
        <p:nvSpPr>
          <p:cNvPr id="224" name="Google Shape;224;p25"/>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55 click-uri, 1,317 afisari si un CTR de 4.18%.</a:t>
            </a:r>
            <a:endParaRPr sz="1100">
              <a:solidFill>
                <a:srgbClr val="656565"/>
              </a:solidFill>
              <a:latin typeface="Roboto"/>
              <a:ea typeface="Roboto"/>
              <a:cs typeface="Roboto"/>
              <a:sym typeface="Roboto"/>
            </a:endParaRPr>
          </a:p>
        </p:txBody>
      </p:sp>
      <p:pic>
        <p:nvPicPr>
          <p:cNvPr id="225" name="Google Shape;225;p25"/>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226" name="Google Shape;226;p25"/>
          <p:cNvPicPr preferRelativeResize="0"/>
          <p:nvPr/>
        </p:nvPicPr>
        <p:blipFill>
          <a:blip r:embed="rId5">
            <a:alphaModFix/>
          </a:blip>
          <a:stretch>
            <a:fillRect/>
          </a:stretch>
        </p:blipFill>
        <p:spPr>
          <a:xfrm>
            <a:off x="3189600" y="1620700"/>
            <a:ext cx="5174224" cy="1724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30" name="Shape 230"/>
        <p:cNvGrpSpPr/>
        <p:nvPr/>
      </p:nvGrpSpPr>
      <p:grpSpPr>
        <a:xfrm>
          <a:off x="0" y="0"/>
          <a:ext cx="0" cy="0"/>
          <a:chOff x="0" y="0"/>
          <a:chExt cx="0" cy="0"/>
        </a:xfrm>
      </p:grpSpPr>
      <p:sp>
        <p:nvSpPr>
          <p:cNvPr id="231" name="Google Shape;231;p26"/>
          <p:cNvSpPr/>
          <p:nvPr/>
        </p:nvSpPr>
        <p:spPr>
          <a:xfrm flipH="1">
            <a:off x="1753000" y="0"/>
            <a:ext cx="6986700" cy="45969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32" name="Google Shape;232;p26"/>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33" name="Google Shape;233;p26"/>
          <p:cNvSpPr txBox="1"/>
          <p:nvPr/>
        </p:nvSpPr>
        <p:spPr>
          <a:xfrm>
            <a:off x="522517" y="373000"/>
            <a:ext cx="970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KPIs</a:t>
            </a:r>
            <a:endParaRPr b="1" i="0" sz="2900" u="none" cap="none" strike="noStrike">
              <a:solidFill>
                <a:srgbClr val="FF0000"/>
              </a:solidFill>
              <a:latin typeface="Roboto Slab"/>
              <a:ea typeface="Roboto Slab"/>
              <a:cs typeface="Roboto Slab"/>
              <a:sym typeface="Roboto Slab"/>
            </a:endParaRPr>
          </a:p>
        </p:txBody>
      </p:sp>
      <p:pic>
        <p:nvPicPr>
          <p:cNvPr id="234" name="Google Shape;234;p26"/>
          <p:cNvPicPr preferRelativeResize="0"/>
          <p:nvPr/>
        </p:nvPicPr>
        <p:blipFill rotWithShape="1">
          <a:blip r:embed="rId3">
            <a:alphaModFix/>
          </a:blip>
          <a:srcRect b="0" l="0" r="0" t="0"/>
          <a:stretch/>
        </p:blipFill>
        <p:spPr>
          <a:xfrm>
            <a:off x="3079065" y="4504749"/>
            <a:ext cx="926220" cy="933064"/>
          </a:xfrm>
          <a:prstGeom prst="rect">
            <a:avLst/>
          </a:prstGeom>
          <a:noFill/>
          <a:ln>
            <a:noFill/>
          </a:ln>
        </p:spPr>
      </p:pic>
      <p:sp>
        <p:nvSpPr>
          <p:cNvPr id="235" name="Google Shape;235;p26"/>
          <p:cNvSpPr txBox="1"/>
          <p:nvPr>
            <p:ph idx="12" type="sldNum"/>
          </p:nvPr>
        </p:nvSpPr>
        <p:spPr>
          <a:xfrm>
            <a:off x="3182425" y="3276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pic>
        <p:nvPicPr>
          <p:cNvPr id="236" name="Google Shape;236;p26"/>
          <p:cNvPicPr preferRelativeResize="0"/>
          <p:nvPr/>
        </p:nvPicPr>
        <p:blipFill rotWithShape="1">
          <a:blip r:embed="rId4">
            <a:alphaModFix/>
          </a:blip>
          <a:srcRect b="0" l="0" r="0" t="0"/>
          <a:stretch/>
        </p:blipFill>
        <p:spPr>
          <a:xfrm>
            <a:off x="2742451" y="2291462"/>
            <a:ext cx="502675" cy="470234"/>
          </a:xfrm>
          <a:prstGeom prst="rect">
            <a:avLst/>
          </a:prstGeom>
          <a:noFill/>
          <a:ln>
            <a:noFill/>
          </a:ln>
        </p:spPr>
      </p:pic>
      <p:pic>
        <p:nvPicPr>
          <p:cNvPr id="237" name="Google Shape;237;p26"/>
          <p:cNvPicPr preferRelativeResize="0"/>
          <p:nvPr/>
        </p:nvPicPr>
        <p:blipFill rotWithShape="1">
          <a:blip r:embed="rId5">
            <a:alphaModFix/>
          </a:blip>
          <a:srcRect b="0" l="0" r="0" t="0"/>
          <a:stretch/>
        </p:blipFill>
        <p:spPr>
          <a:xfrm>
            <a:off x="2742462" y="1345925"/>
            <a:ext cx="502672" cy="495000"/>
          </a:xfrm>
          <a:prstGeom prst="rect">
            <a:avLst/>
          </a:prstGeom>
          <a:noFill/>
          <a:ln>
            <a:noFill/>
          </a:ln>
        </p:spPr>
      </p:pic>
      <p:sp>
        <p:nvSpPr>
          <p:cNvPr id="238" name="Google Shape;238;p26"/>
          <p:cNvSpPr txBox="1"/>
          <p:nvPr/>
        </p:nvSpPr>
        <p:spPr>
          <a:xfrm>
            <a:off x="3343250" y="1264300"/>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239" name="Google Shape;239;p26"/>
          <p:cNvSpPr txBox="1"/>
          <p:nvPr/>
        </p:nvSpPr>
        <p:spPr>
          <a:xfrm>
            <a:off x="3342400" y="1422975"/>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2,000,000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40" name="Google Shape;240;p26"/>
          <p:cNvSpPr txBox="1"/>
          <p:nvPr/>
        </p:nvSpPr>
        <p:spPr>
          <a:xfrm>
            <a:off x="3386200" y="22010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241" name="Google Shape;241;p26"/>
          <p:cNvSpPr txBox="1"/>
          <p:nvPr/>
        </p:nvSpPr>
        <p:spPr>
          <a:xfrm>
            <a:off x="3385350" y="2359738"/>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11,500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242" name="Google Shape;242;p26"/>
          <p:cNvPicPr preferRelativeResize="0"/>
          <p:nvPr/>
        </p:nvPicPr>
        <p:blipFill rotWithShape="1">
          <a:blip r:embed="rId4">
            <a:alphaModFix/>
          </a:blip>
          <a:srcRect b="0" l="0" r="0" t="0"/>
          <a:stretch/>
        </p:blipFill>
        <p:spPr>
          <a:xfrm>
            <a:off x="5574888" y="2302100"/>
            <a:ext cx="502675" cy="470234"/>
          </a:xfrm>
          <a:prstGeom prst="rect">
            <a:avLst/>
          </a:prstGeom>
          <a:noFill/>
          <a:ln>
            <a:noFill/>
          </a:ln>
        </p:spPr>
      </p:pic>
      <p:pic>
        <p:nvPicPr>
          <p:cNvPr id="243" name="Google Shape;243;p26"/>
          <p:cNvPicPr preferRelativeResize="0"/>
          <p:nvPr/>
        </p:nvPicPr>
        <p:blipFill rotWithShape="1">
          <a:blip r:embed="rId5">
            <a:alphaModFix/>
          </a:blip>
          <a:srcRect b="0" l="0" r="0" t="0"/>
          <a:stretch/>
        </p:blipFill>
        <p:spPr>
          <a:xfrm>
            <a:off x="5574912" y="1367187"/>
            <a:ext cx="502672" cy="495000"/>
          </a:xfrm>
          <a:prstGeom prst="rect">
            <a:avLst/>
          </a:prstGeom>
          <a:noFill/>
          <a:ln>
            <a:noFill/>
          </a:ln>
        </p:spPr>
      </p:pic>
      <p:sp>
        <p:nvSpPr>
          <p:cNvPr id="244" name="Google Shape;244;p26"/>
          <p:cNvSpPr txBox="1"/>
          <p:nvPr/>
        </p:nvSpPr>
        <p:spPr>
          <a:xfrm>
            <a:off x="6175700" y="12855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245" name="Google Shape;245;p26"/>
          <p:cNvSpPr txBox="1"/>
          <p:nvPr/>
        </p:nvSpPr>
        <p:spPr>
          <a:xfrm>
            <a:off x="6174850" y="1444238"/>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23,373,770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46" name="Google Shape;246;p26"/>
          <p:cNvSpPr txBox="1"/>
          <p:nvPr/>
        </p:nvSpPr>
        <p:spPr>
          <a:xfrm>
            <a:off x="6204575" y="22010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247" name="Google Shape;247;p26"/>
          <p:cNvSpPr txBox="1"/>
          <p:nvPr/>
        </p:nvSpPr>
        <p:spPr>
          <a:xfrm>
            <a:off x="6203725" y="2359738"/>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55,367</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48" name="Google Shape;248;p26"/>
          <p:cNvSpPr txBox="1"/>
          <p:nvPr/>
        </p:nvSpPr>
        <p:spPr>
          <a:xfrm>
            <a:off x="2742438" y="811450"/>
            <a:ext cx="1736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KPI/proiect:</a:t>
            </a:r>
            <a:endParaRPr b="1" i="0" sz="1900" u="none" cap="none" strike="noStrike">
              <a:solidFill>
                <a:srgbClr val="4D555B"/>
              </a:solidFill>
              <a:latin typeface="Roboto Slab"/>
              <a:ea typeface="Roboto Slab"/>
              <a:cs typeface="Roboto Slab"/>
              <a:sym typeface="Roboto Slab"/>
            </a:endParaRPr>
          </a:p>
        </p:txBody>
      </p:sp>
      <p:sp>
        <p:nvSpPr>
          <p:cNvPr id="249" name="Google Shape;249;p26"/>
          <p:cNvSpPr txBox="1"/>
          <p:nvPr/>
        </p:nvSpPr>
        <p:spPr>
          <a:xfrm>
            <a:off x="5526721" y="792725"/>
            <a:ext cx="20574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Realizat/august:</a:t>
            </a:r>
            <a:endParaRPr b="1" i="0" sz="1900" u="none" cap="none" strike="noStrike">
              <a:solidFill>
                <a:srgbClr val="4D555B"/>
              </a:solidFill>
              <a:latin typeface="Roboto Slab"/>
              <a:ea typeface="Roboto Slab"/>
              <a:cs typeface="Roboto Slab"/>
              <a:sym typeface="Roboto Slab"/>
            </a:endParaRPr>
          </a:p>
        </p:txBody>
      </p:sp>
      <p:cxnSp>
        <p:nvCxnSpPr>
          <p:cNvPr id="250" name="Google Shape;250;p26"/>
          <p:cNvCxnSpPr/>
          <p:nvPr/>
        </p:nvCxnSpPr>
        <p:spPr>
          <a:xfrm>
            <a:off x="5204200" y="1367175"/>
            <a:ext cx="29700" cy="3262200"/>
          </a:xfrm>
          <a:prstGeom prst="straightConnector1">
            <a:avLst/>
          </a:prstGeom>
          <a:noFill/>
          <a:ln cap="flat" cmpd="sng" w="9525">
            <a:solidFill>
              <a:schemeClr val="dk2"/>
            </a:solidFill>
            <a:prstDash val="solid"/>
            <a:round/>
            <a:headEnd len="med" w="med" type="none"/>
            <a:tailEnd len="med" w="med" type="none"/>
          </a:ln>
        </p:spPr>
      </p:cxnSp>
      <p:sp>
        <p:nvSpPr>
          <p:cNvPr id="251" name="Google Shape;251;p26"/>
          <p:cNvSpPr txBox="1"/>
          <p:nvPr/>
        </p:nvSpPr>
        <p:spPr>
          <a:xfrm>
            <a:off x="3343250" y="3116575"/>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252" name="Google Shape;252;p26"/>
          <p:cNvSpPr txBox="1"/>
          <p:nvPr/>
        </p:nvSpPr>
        <p:spPr>
          <a:xfrm>
            <a:off x="3342400" y="32752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10&lt;</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53" name="Google Shape;253;p26"/>
          <p:cNvSpPr txBox="1"/>
          <p:nvPr/>
        </p:nvSpPr>
        <p:spPr>
          <a:xfrm>
            <a:off x="3420300" y="3899450"/>
            <a:ext cx="1819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Media userilor zilnici</a:t>
            </a:r>
            <a:endParaRPr b="1" i="0" sz="1200" u="none" cap="none" strike="noStrike">
              <a:solidFill>
                <a:srgbClr val="4D555B"/>
              </a:solidFill>
              <a:latin typeface="Roboto Slab"/>
              <a:ea typeface="Roboto Slab"/>
              <a:cs typeface="Roboto Slab"/>
              <a:sym typeface="Roboto Slab"/>
            </a:endParaRPr>
          </a:p>
        </p:txBody>
      </p:sp>
      <p:sp>
        <p:nvSpPr>
          <p:cNvPr id="254" name="Google Shape;254;p26"/>
          <p:cNvSpPr txBox="1"/>
          <p:nvPr/>
        </p:nvSpPr>
        <p:spPr>
          <a:xfrm>
            <a:off x="3419450" y="4058113"/>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150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55" name="Google Shape;255;p26"/>
          <p:cNvSpPr txBox="1"/>
          <p:nvPr/>
        </p:nvSpPr>
        <p:spPr>
          <a:xfrm>
            <a:off x="6161625" y="3116575"/>
            <a:ext cx="1555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256" name="Google Shape;256;p26"/>
          <p:cNvSpPr txBox="1"/>
          <p:nvPr/>
        </p:nvSpPr>
        <p:spPr>
          <a:xfrm>
            <a:off x="6160775" y="32752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21</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257" name="Google Shape;257;p26"/>
          <p:cNvSpPr txBox="1"/>
          <p:nvPr/>
        </p:nvSpPr>
        <p:spPr>
          <a:xfrm>
            <a:off x="6238675" y="3899450"/>
            <a:ext cx="2105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Media userilor zilnici</a:t>
            </a:r>
            <a:endParaRPr b="1" i="0" sz="1200" u="none" cap="none" strike="noStrike">
              <a:solidFill>
                <a:srgbClr val="4D555B"/>
              </a:solidFill>
              <a:latin typeface="Roboto Slab"/>
              <a:ea typeface="Roboto Slab"/>
              <a:cs typeface="Roboto Slab"/>
              <a:sym typeface="Roboto Slab"/>
            </a:endParaRPr>
          </a:p>
        </p:txBody>
      </p:sp>
      <p:sp>
        <p:nvSpPr>
          <p:cNvPr id="258" name="Google Shape;258;p26"/>
          <p:cNvSpPr txBox="1"/>
          <p:nvPr/>
        </p:nvSpPr>
        <p:spPr>
          <a:xfrm>
            <a:off x="6237825" y="4058113"/>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900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259" name="Google Shape;259;p26"/>
          <p:cNvPicPr preferRelativeResize="0"/>
          <p:nvPr/>
        </p:nvPicPr>
        <p:blipFill rotWithShape="1">
          <a:blip r:embed="rId6">
            <a:alphaModFix/>
          </a:blip>
          <a:srcRect b="0" l="0" r="0" t="0"/>
          <a:stretch/>
        </p:blipFill>
        <p:spPr>
          <a:xfrm>
            <a:off x="2675312" y="3212225"/>
            <a:ext cx="595249" cy="545817"/>
          </a:xfrm>
          <a:prstGeom prst="rect">
            <a:avLst/>
          </a:prstGeom>
          <a:noFill/>
          <a:ln>
            <a:noFill/>
          </a:ln>
        </p:spPr>
      </p:pic>
      <p:pic>
        <p:nvPicPr>
          <p:cNvPr id="260" name="Google Shape;260;p26"/>
          <p:cNvPicPr preferRelativeResize="0"/>
          <p:nvPr/>
        </p:nvPicPr>
        <p:blipFill rotWithShape="1">
          <a:blip r:embed="rId6">
            <a:alphaModFix/>
          </a:blip>
          <a:srcRect b="0" l="0" r="0" t="0"/>
          <a:stretch/>
        </p:blipFill>
        <p:spPr>
          <a:xfrm>
            <a:off x="5493687" y="3212225"/>
            <a:ext cx="595249" cy="545817"/>
          </a:xfrm>
          <a:prstGeom prst="rect">
            <a:avLst/>
          </a:prstGeom>
          <a:noFill/>
          <a:ln>
            <a:noFill/>
          </a:ln>
        </p:spPr>
      </p:pic>
      <p:pic>
        <p:nvPicPr>
          <p:cNvPr id="261" name="Google Shape;261;p26"/>
          <p:cNvPicPr preferRelativeResize="0"/>
          <p:nvPr/>
        </p:nvPicPr>
        <p:blipFill rotWithShape="1">
          <a:blip r:embed="rId7">
            <a:alphaModFix/>
          </a:blip>
          <a:srcRect b="0" l="0" r="0" t="0"/>
          <a:stretch/>
        </p:blipFill>
        <p:spPr>
          <a:xfrm>
            <a:off x="2742450" y="4058125"/>
            <a:ext cx="562201" cy="444401"/>
          </a:xfrm>
          <a:prstGeom prst="rect">
            <a:avLst/>
          </a:prstGeom>
          <a:noFill/>
          <a:ln>
            <a:noFill/>
          </a:ln>
        </p:spPr>
      </p:pic>
      <p:pic>
        <p:nvPicPr>
          <p:cNvPr id="262" name="Google Shape;262;p26"/>
          <p:cNvPicPr preferRelativeResize="0"/>
          <p:nvPr/>
        </p:nvPicPr>
        <p:blipFill rotWithShape="1">
          <a:blip r:embed="rId7">
            <a:alphaModFix/>
          </a:blip>
          <a:srcRect b="0" l="0" r="0" t="0"/>
          <a:stretch/>
        </p:blipFill>
        <p:spPr>
          <a:xfrm>
            <a:off x="5545125" y="4058125"/>
            <a:ext cx="562201" cy="444401"/>
          </a:xfrm>
          <a:prstGeom prst="rect">
            <a:avLst/>
          </a:prstGeom>
          <a:noFill/>
          <a:ln>
            <a:noFill/>
          </a:ln>
        </p:spPr>
      </p:pic>
      <p:pic>
        <p:nvPicPr>
          <p:cNvPr id="263" name="Google Shape;263;p26"/>
          <p:cNvPicPr preferRelativeResize="0"/>
          <p:nvPr/>
        </p:nvPicPr>
        <p:blipFill>
          <a:blip r:embed="rId8">
            <a:alphaModFix/>
          </a:blip>
          <a:stretch>
            <a:fillRect/>
          </a:stretch>
        </p:blipFill>
        <p:spPr>
          <a:xfrm>
            <a:off x="3343238" y="0"/>
            <a:ext cx="3633974" cy="814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67" name="Shape 267"/>
        <p:cNvGrpSpPr/>
        <p:nvPr/>
      </p:nvGrpSpPr>
      <p:grpSpPr>
        <a:xfrm>
          <a:off x="0" y="0"/>
          <a:ext cx="0" cy="0"/>
          <a:chOff x="0" y="0"/>
          <a:chExt cx="0" cy="0"/>
        </a:xfrm>
      </p:grpSpPr>
      <p:sp>
        <p:nvSpPr>
          <p:cNvPr id="268" name="Google Shape;268;p27"/>
          <p:cNvSpPr/>
          <p:nvPr/>
        </p:nvSpPr>
        <p:spPr>
          <a:xfrm flipH="1">
            <a:off x="309425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69" name="Google Shape;269;p27"/>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70" name="Google Shape;270;p27"/>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271" name="Google Shape;271;p27"/>
          <p:cNvSpPr/>
          <p:nvPr/>
        </p:nvSpPr>
        <p:spPr>
          <a:xfrm>
            <a:off x="3324950" y="996475"/>
            <a:ext cx="5410584" cy="344854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Targetarea campaniilor a ramas pe cele 22 de tari + USA, fiind respectat obiectivul de distribuire al reclamelor in minim 10 tari dezvoltate sau in curs de dezvoltare (atat campanii search cat si display)</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Obiectivul de 2,000,000 afisari a fost atins, fiind atrase peste 23,000,000 afisari de la inceputul campaniilor si pana in prezent</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Obiectivul de click-uri a fost indeplinit, fiind atrase peste 55,000 click-uri de la inceputul campaniilor si pana in prezent</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A fost atrasa o medie zilnica de 900 de useri pe site, exclusiv prin intermediul campaniilor Google Ads</a:t>
            </a:r>
            <a:endParaRPr sz="1100">
              <a:solidFill>
                <a:srgbClr val="656565"/>
              </a:solidFill>
              <a:highlight>
                <a:schemeClr val="lt1"/>
              </a:highlight>
              <a:latin typeface="Roboto"/>
              <a:ea typeface="Roboto"/>
              <a:cs typeface="Roboto"/>
              <a:sym typeface="Roboto"/>
            </a:endParaRPr>
          </a:p>
          <a:p>
            <a:pPr indent="-298450" lvl="0" marL="457200" marR="0" rtl="0" algn="l">
              <a:lnSpc>
                <a:spcPct val="150000"/>
              </a:lnSpc>
              <a:spcBef>
                <a:spcPts val="0"/>
              </a:spcBef>
              <a:spcAft>
                <a:spcPts val="0"/>
              </a:spcAft>
              <a:buClr>
                <a:srgbClr val="656565"/>
              </a:buClr>
              <a:buSzPts val="1100"/>
              <a:buFont typeface="Roboto"/>
              <a:buChar char="●"/>
            </a:pPr>
            <a:r>
              <a:rPr lang="en" sz="1100">
                <a:solidFill>
                  <a:srgbClr val="656565"/>
                </a:solidFill>
                <a:highlight>
                  <a:schemeClr val="lt1"/>
                </a:highlight>
                <a:latin typeface="Roboto"/>
                <a:ea typeface="Roboto"/>
                <a:cs typeface="Roboto"/>
                <a:sym typeface="Roboto"/>
              </a:rPr>
              <a:t>In perioada urmatoare ne propunem sa continuam optimizarea campaniilor pentru ca traficul atras pe site sa devina mai calitativ</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None/>
            </a:pPr>
            <a:r>
              <a:t/>
            </a:r>
            <a:endParaRPr sz="1100">
              <a:solidFill>
                <a:srgbClr val="656565"/>
              </a:solidFill>
              <a:highlight>
                <a:schemeClr val="lt1"/>
              </a:highlight>
              <a:latin typeface="Roboto"/>
              <a:ea typeface="Roboto"/>
              <a:cs typeface="Roboto"/>
              <a:sym typeface="Roboto"/>
            </a:endParaRPr>
          </a:p>
        </p:txBody>
      </p:sp>
      <p:pic>
        <p:nvPicPr>
          <p:cNvPr id="272" name="Google Shape;272;p27"/>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73" name="Google Shape;273;p27"/>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74" name="Google Shape;274;p27"/>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Concluzii</a:t>
            </a:r>
            <a:endParaRPr b="1" i="0" sz="2900" u="none" cap="none" strike="noStrike">
              <a:solidFill>
                <a:srgbClr val="FF0000"/>
              </a:solidFill>
              <a:latin typeface="Roboto Slab"/>
              <a:ea typeface="Roboto Slab"/>
              <a:cs typeface="Roboto Slab"/>
              <a:sym typeface="Roboto Slab"/>
            </a:endParaRPr>
          </a:p>
        </p:txBody>
      </p:sp>
      <p:pic>
        <p:nvPicPr>
          <p:cNvPr id="275" name="Google Shape;275;p27"/>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pic>
        <p:nvPicPr>
          <p:cNvPr id="280" name="Google Shape;280;p28"/>
          <p:cNvPicPr preferRelativeResize="0"/>
          <p:nvPr/>
        </p:nvPicPr>
        <p:blipFill>
          <a:blip r:embed="rId4">
            <a:alphaModFix/>
          </a:blip>
          <a:stretch>
            <a:fillRect/>
          </a:stretch>
        </p:blipFill>
        <p:spPr>
          <a:xfrm>
            <a:off x="4108890" y="4368824"/>
            <a:ext cx="926220" cy="933064"/>
          </a:xfrm>
          <a:prstGeom prst="rect">
            <a:avLst/>
          </a:prstGeom>
          <a:noFill/>
          <a:ln>
            <a:noFill/>
          </a:ln>
        </p:spPr>
      </p:pic>
      <p:sp>
        <p:nvSpPr>
          <p:cNvPr id="281" name="Google Shape;281;p28"/>
          <p:cNvSpPr txBox="1"/>
          <p:nvPr/>
        </p:nvSpPr>
        <p:spPr>
          <a:xfrm>
            <a:off x="4412063" y="1749975"/>
            <a:ext cx="3096600" cy="1001100"/>
          </a:xfrm>
          <a:prstGeom prst="rect">
            <a:avLst/>
          </a:prstGeom>
          <a:noFill/>
          <a:ln>
            <a:noFill/>
          </a:ln>
        </p:spPr>
        <p:txBody>
          <a:bodyPr anchorCtr="0" anchor="t" bIns="45725" lIns="45725" spcFirstLastPara="1" rIns="45725" wrap="square" tIns="45725">
            <a:noAutofit/>
          </a:bodyPr>
          <a:lstStyle/>
          <a:p>
            <a:pPr indent="0" lvl="0" marL="0" rtl="0" algn="l">
              <a:lnSpc>
                <a:spcPct val="100000"/>
              </a:lnSpc>
              <a:spcBef>
                <a:spcPts val="0"/>
              </a:spcBef>
              <a:spcAft>
                <a:spcPts val="0"/>
              </a:spcAft>
              <a:buNone/>
            </a:pPr>
            <a:r>
              <a:rPr b="1" lang="en" sz="3800">
                <a:solidFill>
                  <a:srgbClr val="FF0000"/>
                </a:solidFill>
                <a:latin typeface="Roboto Slab"/>
                <a:ea typeface="Roboto Slab"/>
                <a:cs typeface="Roboto Slab"/>
                <a:sym typeface="Roboto Slab"/>
              </a:rPr>
              <a:t>Campanii LinkedIn</a:t>
            </a:r>
            <a:endParaRPr b="1" sz="3800">
              <a:solidFill>
                <a:srgbClr val="FF0000"/>
              </a:solidFill>
              <a:latin typeface="Roboto Slab"/>
              <a:ea typeface="Roboto Slab"/>
              <a:cs typeface="Roboto Slab"/>
              <a:sym typeface="Roboto Slab"/>
            </a:endParaRPr>
          </a:p>
        </p:txBody>
      </p:sp>
      <p:sp>
        <p:nvSpPr>
          <p:cNvPr id="282" name="Google Shape;282;p28"/>
          <p:cNvSpPr txBox="1"/>
          <p:nvPr>
            <p:ph idx="12" type="sldNum"/>
          </p:nvPr>
        </p:nvSpPr>
        <p:spPr>
          <a:xfrm>
            <a:off x="3543300" y="135013"/>
            <a:ext cx="2057400" cy="273900"/>
          </a:xfrm>
          <a:prstGeom prst="rect">
            <a:avLst/>
          </a:prstGeom>
        </p:spPr>
        <p:txBody>
          <a:bodyPr anchorCtr="0" anchor="ctr" bIns="91425" lIns="91425" spcFirstLastPara="1" rIns="91425" wrap="square" tIns="91425">
            <a:normAutofit fontScale="70000" lnSpcReduction="20000"/>
          </a:bodyPr>
          <a:lstStyle/>
          <a:p>
            <a:pPr indent="0" lvl="0" marL="0" rtl="0" algn="r">
              <a:spcBef>
                <a:spcPts val="0"/>
              </a:spcBef>
              <a:spcAft>
                <a:spcPts val="0"/>
              </a:spcAft>
              <a:buNone/>
            </a:pPr>
            <a:fld id="{00000000-1234-1234-1234-123412341234}" type="slidenum">
              <a:rPr lang="en"/>
              <a:t>‹#›</a:t>
            </a:fld>
            <a:endParaRPr/>
          </a:p>
        </p:txBody>
      </p:sp>
      <p:grpSp>
        <p:nvGrpSpPr>
          <p:cNvPr id="283" name="Google Shape;283;p28"/>
          <p:cNvGrpSpPr/>
          <p:nvPr/>
        </p:nvGrpSpPr>
        <p:grpSpPr>
          <a:xfrm>
            <a:off x="-9450" y="-31025"/>
            <a:ext cx="9162900" cy="606000"/>
            <a:chOff x="-9450" y="-31025"/>
            <a:chExt cx="9162900" cy="606000"/>
          </a:xfrm>
        </p:grpSpPr>
        <p:sp>
          <p:nvSpPr>
            <p:cNvPr id="284" name="Google Shape;284;p28"/>
            <p:cNvSpPr/>
            <p:nvPr/>
          </p:nvSpPr>
          <p:spPr>
            <a:xfrm>
              <a:off x="-9450" y="-31025"/>
              <a:ext cx="91629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5" name="Google Shape;285;p28"/>
            <p:cNvPicPr preferRelativeResize="0"/>
            <p:nvPr/>
          </p:nvPicPr>
          <p:blipFill>
            <a:blip r:embed="rId5">
              <a:alphaModFix/>
            </a:blip>
            <a:stretch>
              <a:fillRect/>
            </a:stretch>
          </p:blipFill>
          <p:spPr>
            <a:xfrm>
              <a:off x="3191672" y="-13975"/>
              <a:ext cx="2760652" cy="571900"/>
            </a:xfrm>
            <a:prstGeom prst="rect">
              <a:avLst/>
            </a:prstGeom>
            <a:noFill/>
            <a:ln>
              <a:noFill/>
            </a:ln>
          </p:spPr>
        </p:pic>
      </p:grpSp>
      <p:pic>
        <p:nvPicPr>
          <p:cNvPr id="286" name="Google Shape;286;p28"/>
          <p:cNvPicPr preferRelativeResize="0"/>
          <p:nvPr/>
        </p:nvPicPr>
        <p:blipFill>
          <a:blip r:embed="rId6">
            <a:alphaModFix/>
          </a:blip>
          <a:stretch>
            <a:fillRect/>
          </a:stretch>
        </p:blipFill>
        <p:spPr>
          <a:xfrm>
            <a:off x="3220147" y="-65700"/>
            <a:ext cx="2703712" cy="60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290" name="Shape 290"/>
        <p:cNvGrpSpPr/>
        <p:nvPr/>
      </p:nvGrpSpPr>
      <p:grpSpPr>
        <a:xfrm>
          <a:off x="0" y="0"/>
          <a:ext cx="0" cy="0"/>
          <a:chOff x="0" y="0"/>
          <a:chExt cx="0" cy="0"/>
        </a:xfrm>
      </p:grpSpPr>
      <p:sp>
        <p:nvSpPr>
          <p:cNvPr id="291" name="Google Shape;291;p29"/>
          <p:cNvSpPr/>
          <p:nvPr/>
        </p:nvSpPr>
        <p:spPr>
          <a:xfrm flipH="1">
            <a:off x="3094250" y="0"/>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92" name="Google Shape;292;p29"/>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293" name="Google Shape;293;p29"/>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294" name="Google Shape;294;p29"/>
          <p:cNvSpPr/>
          <p:nvPr/>
        </p:nvSpPr>
        <p:spPr>
          <a:xfrm>
            <a:off x="3324950" y="1552200"/>
            <a:ext cx="5431590" cy="2387502"/>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b="1" lang="en" sz="1100">
                <a:solidFill>
                  <a:srgbClr val="656565"/>
                </a:solidFill>
                <a:highlight>
                  <a:schemeClr val="lt1"/>
                </a:highlight>
                <a:latin typeface="Roboto"/>
                <a:ea typeface="Roboto"/>
                <a:cs typeface="Roboto"/>
                <a:sym typeface="Roboto"/>
              </a:rPr>
              <a:t>Campanii:</a:t>
            </a:r>
            <a:r>
              <a:rPr lang="en" sz="1100">
                <a:solidFill>
                  <a:srgbClr val="656565"/>
                </a:solidFill>
                <a:highlight>
                  <a:schemeClr val="lt1"/>
                </a:highlight>
                <a:latin typeface="Roboto"/>
                <a:ea typeface="Roboto"/>
                <a:cs typeface="Roboto"/>
                <a:sym typeface="Roboto"/>
              </a:rPr>
              <a:t> În cont au fost setate 5 campanii ale căror obiectiv este atragerea de trafic pe website. Fiecare campanie utilizează aceeași audiență și afișează 5 imagini diferite.</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b="1" lang="en" sz="1100">
                <a:solidFill>
                  <a:srgbClr val="656565"/>
                </a:solidFill>
                <a:highlight>
                  <a:schemeClr val="lt1"/>
                </a:highlight>
                <a:latin typeface="Roboto"/>
                <a:ea typeface="Roboto"/>
                <a:cs typeface="Roboto"/>
                <a:sym typeface="Roboto"/>
              </a:rPr>
              <a:t>Audiența: </a:t>
            </a:r>
            <a:endParaRPr b="1"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Locație: France, Spain, Italy, Belgium, Finland, Greece, Turkey, Israel, Mexico, Brazil.</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AND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Company Industries: IT System Custom Software Development, Software Development,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OR </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 sz="1100">
                <a:solidFill>
                  <a:srgbClr val="656565"/>
                </a:solidFill>
                <a:highlight>
                  <a:schemeClr val="lt1"/>
                </a:highlight>
                <a:latin typeface="Roboto"/>
                <a:ea typeface="Roboto"/>
                <a:cs typeface="Roboto"/>
                <a:sym typeface="Roboto"/>
              </a:rPr>
              <a:t>Member Interests: Web Hosting, Web Development Services, Data Hosting, </a:t>
            </a:r>
            <a:endParaRPr sz="1100">
              <a:solidFill>
                <a:srgbClr val="656565"/>
              </a:solidFill>
              <a:highlight>
                <a:schemeClr val="lt1"/>
              </a:highlight>
              <a:latin typeface="Roboto"/>
              <a:ea typeface="Roboto"/>
              <a:cs typeface="Roboto"/>
              <a:sym typeface="Roboto"/>
            </a:endParaRPr>
          </a:p>
        </p:txBody>
      </p:sp>
      <p:pic>
        <p:nvPicPr>
          <p:cNvPr id="295" name="Google Shape;295;p29"/>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296" name="Google Shape;296;p29"/>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297" name="Google Shape;297;p29"/>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Targetare</a:t>
            </a:r>
            <a:endParaRPr b="1" i="0" sz="2900" u="none" cap="none" strike="noStrike">
              <a:solidFill>
                <a:srgbClr val="FF0000"/>
              </a:solidFill>
              <a:latin typeface="Roboto Slab"/>
              <a:ea typeface="Roboto Slab"/>
              <a:cs typeface="Roboto Slab"/>
              <a:sym typeface="Roboto Slab"/>
            </a:endParaRPr>
          </a:p>
        </p:txBody>
      </p:sp>
      <p:pic>
        <p:nvPicPr>
          <p:cNvPr id="298" name="Google Shape;298;p29"/>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02" name="Shape 302"/>
        <p:cNvGrpSpPr/>
        <p:nvPr/>
      </p:nvGrpSpPr>
      <p:grpSpPr>
        <a:xfrm>
          <a:off x="0" y="0"/>
          <a:ext cx="0" cy="0"/>
          <a:chOff x="0" y="0"/>
          <a:chExt cx="0" cy="0"/>
        </a:xfrm>
      </p:grpSpPr>
      <p:sp>
        <p:nvSpPr>
          <p:cNvPr id="303" name="Google Shape;303;p30"/>
          <p:cNvSpPr/>
          <p:nvPr/>
        </p:nvSpPr>
        <p:spPr>
          <a:xfrm flipH="1">
            <a:off x="3094250" y="0"/>
            <a:ext cx="57297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04" name="Google Shape;304;p30"/>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05" name="Google Shape;305;p30"/>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06" name="Google Shape;306;p30"/>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07" name="Google Shape;307;p30"/>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08" name="Google Shape;308;p30"/>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Imagini</a:t>
            </a:r>
            <a:endParaRPr b="1" sz="2900">
              <a:solidFill>
                <a:srgbClr val="FF0000"/>
              </a:solidFill>
              <a:latin typeface="Roboto Slab"/>
              <a:ea typeface="Roboto Slab"/>
              <a:cs typeface="Roboto Slab"/>
              <a:sym typeface="Roboto Slab"/>
            </a:endParaRPr>
          </a:p>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folosite</a:t>
            </a:r>
            <a:endParaRPr b="1" sz="2900">
              <a:solidFill>
                <a:srgbClr val="FF0000"/>
              </a:solidFill>
              <a:latin typeface="Roboto Slab"/>
              <a:ea typeface="Roboto Slab"/>
              <a:cs typeface="Roboto Slab"/>
              <a:sym typeface="Roboto Slab"/>
            </a:endParaRPr>
          </a:p>
        </p:txBody>
      </p:sp>
      <p:pic>
        <p:nvPicPr>
          <p:cNvPr id="309" name="Google Shape;309;p30"/>
          <p:cNvPicPr preferRelativeResize="0"/>
          <p:nvPr/>
        </p:nvPicPr>
        <p:blipFill>
          <a:blip r:embed="rId4">
            <a:alphaModFix/>
          </a:blip>
          <a:stretch>
            <a:fillRect/>
          </a:stretch>
        </p:blipFill>
        <p:spPr>
          <a:xfrm>
            <a:off x="159288" y="1791025"/>
            <a:ext cx="2782563" cy="2782563"/>
          </a:xfrm>
          <a:prstGeom prst="rect">
            <a:avLst/>
          </a:prstGeom>
          <a:noFill/>
          <a:ln>
            <a:noFill/>
          </a:ln>
        </p:spPr>
      </p:pic>
      <p:pic>
        <p:nvPicPr>
          <p:cNvPr id="310" name="Google Shape;310;p30"/>
          <p:cNvPicPr preferRelativeResize="0"/>
          <p:nvPr/>
        </p:nvPicPr>
        <p:blipFill>
          <a:blip r:embed="rId5">
            <a:alphaModFix/>
          </a:blip>
          <a:stretch>
            <a:fillRect/>
          </a:stretch>
        </p:blipFill>
        <p:spPr>
          <a:xfrm>
            <a:off x="3958475" y="930225"/>
            <a:ext cx="1894425" cy="1894425"/>
          </a:xfrm>
          <a:prstGeom prst="rect">
            <a:avLst/>
          </a:prstGeom>
          <a:noFill/>
          <a:ln>
            <a:noFill/>
          </a:ln>
        </p:spPr>
      </p:pic>
      <p:pic>
        <p:nvPicPr>
          <p:cNvPr id="311" name="Google Shape;311;p30"/>
          <p:cNvPicPr preferRelativeResize="0"/>
          <p:nvPr/>
        </p:nvPicPr>
        <p:blipFill>
          <a:blip r:embed="rId6">
            <a:alphaModFix/>
          </a:blip>
          <a:stretch>
            <a:fillRect/>
          </a:stretch>
        </p:blipFill>
        <p:spPr>
          <a:xfrm>
            <a:off x="6065300" y="930225"/>
            <a:ext cx="1894425" cy="1894425"/>
          </a:xfrm>
          <a:prstGeom prst="rect">
            <a:avLst/>
          </a:prstGeom>
          <a:noFill/>
          <a:ln>
            <a:noFill/>
          </a:ln>
        </p:spPr>
      </p:pic>
      <p:pic>
        <p:nvPicPr>
          <p:cNvPr id="312" name="Google Shape;312;p30"/>
          <p:cNvPicPr preferRelativeResize="0"/>
          <p:nvPr/>
        </p:nvPicPr>
        <p:blipFill>
          <a:blip r:embed="rId7">
            <a:alphaModFix/>
          </a:blip>
          <a:stretch>
            <a:fillRect/>
          </a:stretch>
        </p:blipFill>
        <p:spPr>
          <a:xfrm>
            <a:off x="3958475" y="2824650"/>
            <a:ext cx="1894425" cy="1894425"/>
          </a:xfrm>
          <a:prstGeom prst="rect">
            <a:avLst/>
          </a:prstGeom>
          <a:noFill/>
          <a:ln>
            <a:noFill/>
          </a:ln>
        </p:spPr>
      </p:pic>
      <p:pic>
        <p:nvPicPr>
          <p:cNvPr id="313" name="Google Shape;313;p30"/>
          <p:cNvPicPr preferRelativeResize="0"/>
          <p:nvPr/>
        </p:nvPicPr>
        <p:blipFill>
          <a:blip r:embed="rId8">
            <a:alphaModFix/>
          </a:blip>
          <a:stretch>
            <a:fillRect/>
          </a:stretch>
        </p:blipFill>
        <p:spPr>
          <a:xfrm>
            <a:off x="6065300" y="2824650"/>
            <a:ext cx="1894425" cy="1894425"/>
          </a:xfrm>
          <a:prstGeom prst="rect">
            <a:avLst/>
          </a:prstGeom>
          <a:noFill/>
          <a:ln>
            <a:noFill/>
          </a:ln>
        </p:spPr>
      </p:pic>
      <p:pic>
        <p:nvPicPr>
          <p:cNvPr id="314" name="Google Shape;314;p30"/>
          <p:cNvPicPr preferRelativeResize="0"/>
          <p:nvPr/>
        </p:nvPicPr>
        <p:blipFill>
          <a:blip r:embed="rId9">
            <a:alphaModFix/>
          </a:blip>
          <a:stretch>
            <a:fillRect/>
          </a:stretch>
        </p:blipFill>
        <p:spPr>
          <a:xfrm>
            <a:off x="4142113" y="0"/>
            <a:ext cx="3633974" cy="81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18" name="Shape 318"/>
        <p:cNvGrpSpPr/>
        <p:nvPr/>
      </p:nvGrpSpPr>
      <p:grpSpPr>
        <a:xfrm>
          <a:off x="0" y="0"/>
          <a:ext cx="0" cy="0"/>
          <a:chOff x="0" y="0"/>
          <a:chExt cx="0" cy="0"/>
        </a:xfrm>
      </p:grpSpPr>
      <p:sp>
        <p:nvSpPr>
          <p:cNvPr id="319" name="Google Shape;319;p31"/>
          <p:cNvSpPr/>
          <p:nvPr/>
        </p:nvSpPr>
        <p:spPr>
          <a:xfrm flipH="1">
            <a:off x="2892650" y="0"/>
            <a:ext cx="5931300" cy="4770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20" name="Google Shape;320;p31"/>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21" name="Google Shape;321;p31"/>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22" name="Google Shape;322;p31"/>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23" name="Google Shape;323;p31"/>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24" name="Google Shape;324;p31"/>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chemeClr val="dk1"/>
              </a:buClr>
              <a:buSzPts val="1100"/>
              <a:buFont typeface="Arial"/>
              <a:buNone/>
            </a:pPr>
            <a:r>
              <a:rPr b="1" lang="en" sz="2900">
                <a:solidFill>
                  <a:srgbClr val="FF0000"/>
                </a:solidFill>
                <a:latin typeface="Roboto Slab"/>
                <a:ea typeface="Roboto Slab"/>
                <a:cs typeface="Roboto Slab"/>
                <a:sym typeface="Roboto Slab"/>
              </a:rPr>
              <a:t>Link-uri Ads</a:t>
            </a:r>
            <a:br>
              <a:rPr b="1" lang="en" sz="2900">
                <a:solidFill>
                  <a:srgbClr val="FF0000"/>
                </a:solidFill>
                <a:latin typeface="Roboto Slab"/>
                <a:ea typeface="Roboto Slab"/>
                <a:cs typeface="Roboto Slab"/>
                <a:sym typeface="Roboto Slab"/>
              </a:rPr>
            </a:br>
            <a:r>
              <a:rPr b="1" lang="en" sz="2900">
                <a:solidFill>
                  <a:srgbClr val="FF0000"/>
                </a:solidFill>
                <a:latin typeface="Roboto Slab"/>
                <a:ea typeface="Roboto Slab"/>
                <a:cs typeface="Roboto Slab"/>
                <a:sym typeface="Roboto Slab"/>
              </a:rPr>
              <a:t>LinkedIn</a:t>
            </a:r>
            <a:endParaRPr b="1" sz="2900">
              <a:solidFill>
                <a:srgbClr val="FF0000"/>
              </a:solidFill>
              <a:latin typeface="Roboto Slab"/>
              <a:ea typeface="Roboto Slab"/>
              <a:cs typeface="Roboto Slab"/>
              <a:sym typeface="Roboto Slab"/>
            </a:endParaRPr>
          </a:p>
        </p:txBody>
      </p:sp>
      <p:graphicFrame>
        <p:nvGraphicFramePr>
          <p:cNvPr id="325" name="Google Shape;325;p31"/>
          <p:cNvGraphicFramePr/>
          <p:nvPr/>
        </p:nvGraphicFramePr>
        <p:xfrm>
          <a:off x="2956125" y="1547650"/>
          <a:ext cx="3000000" cy="3000000"/>
        </p:xfrm>
        <a:graphic>
          <a:graphicData uri="http://schemas.openxmlformats.org/drawingml/2006/table">
            <a:tbl>
              <a:tblPr>
                <a:noFill/>
                <a:tableStyleId>{E89B8A06-0C8C-4CB2-8861-BE8ED782C7D7}</a:tableStyleId>
              </a:tblPr>
              <a:tblGrid>
                <a:gridCol w="409550"/>
                <a:gridCol w="5319475"/>
              </a:tblGrid>
              <a:tr h="200025">
                <a:tc>
                  <a:txBody>
                    <a:bodyPr/>
                    <a:lstStyle/>
                    <a:p>
                      <a:pPr indent="0" lvl="0" marL="0" rtl="0" algn="r">
                        <a:lnSpc>
                          <a:spcPct val="115000"/>
                        </a:lnSpc>
                        <a:spcBef>
                          <a:spcPts val="0"/>
                        </a:spcBef>
                        <a:spcAft>
                          <a:spcPts val="0"/>
                        </a:spcAft>
                        <a:buNone/>
                      </a:pPr>
                      <a:r>
                        <a:rPr b="1" lang="en" sz="1000"/>
                        <a:t>Ad 1</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https://www.linkedin.com/posts/cluster-cs_try-it-for-free-activity-7090230117628600323-oqFL?utm_source=share&amp;utm_medium=member_desktop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2</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https://www.linkedin.com/posts/cluster-cs_effortless-web-cluster-deployment-activity-7090232227413786625-q1qM?utm_source=share&amp;utm_medium=member_desktop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3</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https://www.linkedin.com/posts/cluster-cs_discover-the-available-features-and-pricing-activity-7090250977911484417-zJi4?utm_source=share&amp;utm_medium=member_desktop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4</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https://www.linkedin.com/posts/cluster-cs_try-it-for-free-activity-7090252174458335232-JtwC?utm_source=share&amp;utm_medium=member_desktop</a:t>
                      </a:r>
                      <a:endParaRPr sz="1000" u="sng">
                        <a:solidFill>
                          <a:schemeClr val="hlink"/>
                        </a:solidFill>
                      </a:endParaRPr>
                    </a:p>
                    <a:p>
                      <a:pPr indent="0" lvl="0" marL="0" rtl="0" algn="l">
                        <a:lnSpc>
                          <a:spcPct val="115000"/>
                        </a:lnSpc>
                        <a:spcBef>
                          <a:spcPts val="0"/>
                        </a:spcBef>
                        <a:spcAft>
                          <a:spcPts val="0"/>
                        </a:spcAft>
                        <a:buNone/>
                      </a:pPr>
                      <a:r>
                        <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r h="200025">
                <a:tc>
                  <a:txBody>
                    <a:bodyPr/>
                    <a:lstStyle/>
                    <a:p>
                      <a:pPr indent="0" lvl="0" marL="0" rtl="0" algn="r">
                        <a:lnSpc>
                          <a:spcPct val="115000"/>
                        </a:lnSpc>
                        <a:spcBef>
                          <a:spcPts val="0"/>
                        </a:spcBef>
                        <a:spcAft>
                          <a:spcPts val="0"/>
                        </a:spcAft>
                        <a:buNone/>
                      </a:pPr>
                      <a:r>
                        <a:rPr b="1" lang="en" sz="1000"/>
                        <a:t>Ad 5</a:t>
                      </a:r>
                      <a:endParaRPr b="1" sz="1000"/>
                    </a:p>
                  </a:txBody>
                  <a:tcPr marT="19050" marB="19050" marR="28575" marL="28575"/>
                </a:tc>
                <a:tc>
                  <a:txBody>
                    <a:bodyPr/>
                    <a:lstStyle/>
                    <a:p>
                      <a:pPr indent="0" lvl="0" marL="0" rtl="0" algn="l">
                        <a:lnSpc>
                          <a:spcPct val="115000"/>
                        </a:lnSpc>
                        <a:spcBef>
                          <a:spcPts val="0"/>
                        </a:spcBef>
                        <a:spcAft>
                          <a:spcPts val="0"/>
                        </a:spcAft>
                        <a:buNone/>
                      </a:pPr>
                      <a:r>
                        <a:rPr lang="en" sz="1000" u="sng">
                          <a:solidFill>
                            <a:schemeClr val="hlink"/>
                          </a:solidFill>
                        </a:rPr>
                        <a:t>https://www.linkedin.com/posts/cluster-cs_create-your-free-account-activity-7090252905366118400-csIg?utm_source=share&amp;utm_medium=member_desktop</a:t>
                      </a:r>
                      <a:endParaRPr sz="1000" u="sng">
                        <a:solidFill>
                          <a:schemeClr val="hlink"/>
                        </a:solidFill>
                      </a:endParaRPr>
                    </a:p>
                  </a:txBody>
                  <a:tcPr marT="19050" marB="19050" marR="91425" marL="91425" anchor="b">
                    <a:lnR cap="flat" cmpd="sng" w="7625">
                      <a:solidFill>
                        <a:srgbClr val="000000"/>
                      </a:solidFill>
                      <a:prstDash val="solid"/>
                      <a:round/>
                      <a:headEnd len="sm" w="sm" type="none"/>
                      <a:tailEnd len="sm" w="sm" type="none"/>
                    </a:lnR>
                  </a:tcPr>
                </a:tc>
              </a:tr>
            </a:tbl>
          </a:graphicData>
        </a:graphic>
      </p:graphicFrame>
      <p:pic>
        <p:nvPicPr>
          <p:cNvPr id="326" name="Google Shape;326;p31"/>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4"/>
          <p:cNvSpPr txBox="1"/>
          <p:nvPr/>
        </p:nvSpPr>
        <p:spPr>
          <a:xfrm>
            <a:off x="1581500" y="1892075"/>
            <a:ext cx="3096600" cy="1001100"/>
          </a:xfrm>
          <a:prstGeom prst="rect">
            <a:avLst/>
          </a:prstGeom>
          <a:noFill/>
          <a:ln>
            <a:noFill/>
          </a:ln>
        </p:spPr>
        <p:txBody>
          <a:bodyPr anchorCtr="0" anchor="t" bIns="45725" lIns="45725" spcFirstLastPara="1" rIns="45725" wrap="square" tIns="45725">
            <a:noAutofit/>
          </a:bodyPr>
          <a:lstStyle/>
          <a:p>
            <a:pPr indent="0" lvl="0" marL="0" marR="0" rtl="0" algn="l">
              <a:lnSpc>
                <a:spcPct val="100000"/>
              </a:lnSpc>
              <a:spcBef>
                <a:spcPts val="0"/>
              </a:spcBef>
              <a:spcAft>
                <a:spcPts val="0"/>
              </a:spcAft>
              <a:buClr>
                <a:srgbClr val="000000"/>
              </a:buClr>
              <a:buSzPts val="3800"/>
              <a:buFont typeface="Arial"/>
              <a:buNone/>
            </a:pPr>
            <a:r>
              <a:rPr b="1" i="0" lang="en" sz="3800" u="none" cap="none" strike="noStrike">
                <a:solidFill>
                  <a:srgbClr val="FF0000"/>
                </a:solidFill>
                <a:latin typeface="Roboto Slab"/>
                <a:ea typeface="Roboto Slab"/>
                <a:cs typeface="Roboto Slab"/>
                <a:sym typeface="Roboto Slab"/>
              </a:rPr>
              <a:t>Campanii</a:t>
            </a:r>
            <a:endParaRPr b="1" i="0" sz="38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3800"/>
              <a:buFont typeface="Arial"/>
              <a:buNone/>
            </a:pPr>
            <a:r>
              <a:rPr b="1" i="0" lang="en" sz="3800" u="none" cap="none" strike="noStrike">
                <a:solidFill>
                  <a:srgbClr val="FF0000"/>
                </a:solidFill>
                <a:latin typeface="Roboto Slab"/>
                <a:ea typeface="Roboto Slab"/>
                <a:cs typeface="Roboto Slab"/>
                <a:sym typeface="Roboto Slab"/>
              </a:rPr>
              <a:t>Google Ads</a:t>
            </a:r>
            <a:endParaRPr b="1" i="0" sz="3800" u="none" cap="none" strike="noStrike">
              <a:solidFill>
                <a:srgbClr val="FF0000"/>
              </a:solidFill>
              <a:latin typeface="Roboto Slab"/>
              <a:ea typeface="Roboto Slab"/>
              <a:cs typeface="Roboto Slab"/>
              <a:sym typeface="Roboto Slab"/>
            </a:endParaRPr>
          </a:p>
        </p:txBody>
      </p:sp>
      <p:pic>
        <p:nvPicPr>
          <p:cNvPr id="70" name="Google Shape;70;p14"/>
          <p:cNvPicPr preferRelativeResize="0"/>
          <p:nvPr/>
        </p:nvPicPr>
        <p:blipFill rotWithShape="1">
          <a:blip r:embed="rId4">
            <a:alphaModFix/>
          </a:blip>
          <a:srcRect b="0" l="0" r="0" t="0"/>
          <a:stretch/>
        </p:blipFill>
        <p:spPr>
          <a:xfrm>
            <a:off x="4108890" y="4368824"/>
            <a:ext cx="926220" cy="933064"/>
          </a:xfrm>
          <a:prstGeom prst="rect">
            <a:avLst/>
          </a:prstGeom>
          <a:noFill/>
          <a:ln>
            <a:noFill/>
          </a:ln>
        </p:spPr>
      </p:pic>
      <p:sp>
        <p:nvSpPr>
          <p:cNvPr id="71" name="Google Shape;71;p14"/>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grpSp>
        <p:nvGrpSpPr>
          <p:cNvPr id="72" name="Google Shape;72;p14"/>
          <p:cNvGrpSpPr/>
          <p:nvPr/>
        </p:nvGrpSpPr>
        <p:grpSpPr>
          <a:xfrm>
            <a:off x="-9450" y="-31025"/>
            <a:ext cx="9162900" cy="606000"/>
            <a:chOff x="-9450" y="-31025"/>
            <a:chExt cx="9162900" cy="606000"/>
          </a:xfrm>
        </p:grpSpPr>
        <p:sp>
          <p:nvSpPr>
            <p:cNvPr id="73" name="Google Shape;73;p14"/>
            <p:cNvSpPr/>
            <p:nvPr/>
          </p:nvSpPr>
          <p:spPr>
            <a:xfrm>
              <a:off x="-9450" y="-31025"/>
              <a:ext cx="9162900" cy="60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4" name="Google Shape;74;p14"/>
            <p:cNvPicPr preferRelativeResize="0"/>
            <p:nvPr/>
          </p:nvPicPr>
          <p:blipFill>
            <a:blip r:embed="rId5">
              <a:alphaModFix/>
            </a:blip>
            <a:stretch>
              <a:fillRect/>
            </a:stretch>
          </p:blipFill>
          <p:spPr>
            <a:xfrm>
              <a:off x="3191672" y="-13975"/>
              <a:ext cx="2760652" cy="571900"/>
            </a:xfrm>
            <a:prstGeom prst="rect">
              <a:avLst/>
            </a:prstGeom>
            <a:noFill/>
            <a:ln>
              <a:noFill/>
            </a:ln>
          </p:spPr>
        </p:pic>
      </p:grpSp>
      <p:pic>
        <p:nvPicPr>
          <p:cNvPr id="75" name="Google Shape;75;p14"/>
          <p:cNvPicPr preferRelativeResize="0"/>
          <p:nvPr/>
        </p:nvPicPr>
        <p:blipFill>
          <a:blip r:embed="rId6">
            <a:alphaModFix/>
          </a:blip>
          <a:stretch>
            <a:fillRect/>
          </a:stretch>
        </p:blipFill>
        <p:spPr>
          <a:xfrm>
            <a:off x="3220147" y="-65700"/>
            <a:ext cx="2703712" cy="60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30" name="Shape 330"/>
        <p:cNvGrpSpPr/>
        <p:nvPr/>
      </p:nvGrpSpPr>
      <p:grpSpPr>
        <a:xfrm>
          <a:off x="0" y="0"/>
          <a:ext cx="0" cy="0"/>
          <a:chOff x="0" y="0"/>
          <a:chExt cx="0" cy="0"/>
        </a:xfrm>
      </p:grpSpPr>
      <p:sp>
        <p:nvSpPr>
          <p:cNvPr id="331" name="Google Shape;331;p32"/>
          <p:cNvSpPr/>
          <p:nvPr/>
        </p:nvSpPr>
        <p:spPr>
          <a:xfrm flipH="1">
            <a:off x="2561300" y="0"/>
            <a:ext cx="6395700" cy="478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32" name="Google Shape;332;p32"/>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33" name="Google Shape;333;p32"/>
          <p:cNvSpPr txBox="1"/>
          <p:nvPr/>
        </p:nvSpPr>
        <p:spPr>
          <a:xfrm>
            <a:off x="255388" y="445075"/>
            <a:ext cx="2057400" cy="8898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Rezultate</a:t>
            </a:r>
            <a:endParaRPr b="1" i="0" sz="2900" u="none" cap="none" strike="noStrike">
              <a:solidFill>
                <a:srgbClr val="FF0000"/>
              </a:solidFill>
              <a:latin typeface="Roboto Slab"/>
              <a:ea typeface="Roboto Slab"/>
              <a:cs typeface="Roboto Slab"/>
              <a:sym typeface="Roboto Slab"/>
            </a:endParaRPr>
          </a:p>
        </p:txBody>
      </p:sp>
      <p:sp>
        <p:nvSpPr>
          <p:cNvPr id="334" name="Google Shape;334;p32"/>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35" name="Google Shape;335;p32"/>
          <p:cNvPicPr preferRelativeResize="0"/>
          <p:nvPr/>
        </p:nvPicPr>
        <p:blipFill rotWithShape="1">
          <a:blip r:embed="rId3">
            <a:alphaModFix/>
          </a:blip>
          <a:srcRect b="0" l="0" r="0" t="0"/>
          <a:stretch/>
        </p:blipFill>
        <p:spPr>
          <a:xfrm>
            <a:off x="4755940" y="4463299"/>
            <a:ext cx="926220" cy="933064"/>
          </a:xfrm>
          <a:prstGeom prst="rect">
            <a:avLst/>
          </a:prstGeom>
          <a:noFill/>
          <a:ln>
            <a:noFill/>
          </a:ln>
        </p:spPr>
      </p:pic>
      <p:sp>
        <p:nvSpPr>
          <p:cNvPr id="336" name="Google Shape;336;p32"/>
          <p:cNvSpPr txBox="1"/>
          <p:nvPr>
            <p:ph idx="12" type="sldNum"/>
          </p:nvPr>
        </p:nvSpPr>
        <p:spPr>
          <a:xfrm>
            <a:off x="3897700" y="817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32"/>
          <p:cNvSpPr txBox="1"/>
          <p:nvPr/>
        </p:nvSpPr>
        <p:spPr>
          <a:xfrm>
            <a:off x="7192975" y="2353479"/>
            <a:ext cx="1006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CTR</a:t>
            </a:r>
            <a:endParaRPr b="1" i="0" sz="1200" u="none" cap="none" strike="noStrike">
              <a:solidFill>
                <a:srgbClr val="4D555B"/>
              </a:solidFill>
              <a:latin typeface="Roboto Slab"/>
              <a:ea typeface="Roboto Slab"/>
              <a:cs typeface="Roboto Slab"/>
              <a:sym typeface="Roboto Slab"/>
            </a:endParaRPr>
          </a:p>
        </p:txBody>
      </p:sp>
      <p:sp>
        <p:nvSpPr>
          <p:cNvPr id="338" name="Google Shape;338;p32"/>
          <p:cNvSpPr txBox="1"/>
          <p:nvPr/>
        </p:nvSpPr>
        <p:spPr>
          <a:xfrm>
            <a:off x="7192975" y="2502113"/>
            <a:ext cx="1437600" cy="600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0.61%</a:t>
            </a:r>
            <a:endParaRPr b="0" i="0" sz="900" u="none" cap="none" strike="noStrike">
              <a:solidFill>
                <a:srgbClr val="4D555B"/>
              </a:solidFill>
              <a:latin typeface="Roboto"/>
              <a:ea typeface="Roboto"/>
              <a:cs typeface="Roboto"/>
              <a:sym typeface="Roboto"/>
            </a:endParaRPr>
          </a:p>
        </p:txBody>
      </p:sp>
      <p:sp>
        <p:nvSpPr>
          <p:cNvPr id="339" name="Google Shape;339;p32"/>
          <p:cNvSpPr txBox="1"/>
          <p:nvPr/>
        </p:nvSpPr>
        <p:spPr>
          <a:xfrm>
            <a:off x="255392" y="1118700"/>
            <a:ext cx="970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KPIs</a:t>
            </a:r>
            <a:endParaRPr b="1" i="0" sz="2900" u="none" cap="none" strike="noStrike">
              <a:solidFill>
                <a:srgbClr val="FF0000"/>
              </a:solidFill>
              <a:latin typeface="Roboto Slab"/>
              <a:ea typeface="Roboto Slab"/>
              <a:cs typeface="Roboto Slab"/>
              <a:sym typeface="Roboto Slab"/>
            </a:endParaRPr>
          </a:p>
        </p:txBody>
      </p:sp>
      <p:pic>
        <p:nvPicPr>
          <p:cNvPr id="340" name="Google Shape;340;p32"/>
          <p:cNvPicPr preferRelativeResize="0"/>
          <p:nvPr/>
        </p:nvPicPr>
        <p:blipFill rotWithShape="1">
          <a:blip r:embed="rId4">
            <a:alphaModFix/>
          </a:blip>
          <a:srcRect b="0" l="0" r="0" t="0"/>
          <a:stretch/>
        </p:blipFill>
        <p:spPr>
          <a:xfrm>
            <a:off x="2742451" y="2443862"/>
            <a:ext cx="502675" cy="470234"/>
          </a:xfrm>
          <a:prstGeom prst="rect">
            <a:avLst/>
          </a:prstGeom>
          <a:noFill/>
          <a:ln>
            <a:noFill/>
          </a:ln>
        </p:spPr>
      </p:pic>
      <p:pic>
        <p:nvPicPr>
          <p:cNvPr id="341" name="Google Shape;341;p32"/>
          <p:cNvPicPr preferRelativeResize="0"/>
          <p:nvPr/>
        </p:nvPicPr>
        <p:blipFill rotWithShape="1">
          <a:blip r:embed="rId5">
            <a:alphaModFix/>
          </a:blip>
          <a:srcRect b="0" l="0" r="0" t="0"/>
          <a:stretch/>
        </p:blipFill>
        <p:spPr>
          <a:xfrm>
            <a:off x="2742462" y="1498325"/>
            <a:ext cx="502672" cy="495000"/>
          </a:xfrm>
          <a:prstGeom prst="rect">
            <a:avLst/>
          </a:prstGeom>
          <a:noFill/>
          <a:ln>
            <a:noFill/>
          </a:ln>
        </p:spPr>
      </p:pic>
      <p:sp>
        <p:nvSpPr>
          <p:cNvPr id="342" name="Google Shape;342;p32"/>
          <p:cNvSpPr txBox="1"/>
          <p:nvPr/>
        </p:nvSpPr>
        <p:spPr>
          <a:xfrm>
            <a:off x="3343250" y="1416700"/>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343" name="Google Shape;343;p32"/>
          <p:cNvSpPr txBox="1"/>
          <p:nvPr/>
        </p:nvSpPr>
        <p:spPr>
          <a:xfrm>
            <a:off x="3342400" y="1575375"/>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325,620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44" name="Google Shape;344;p32"/>
          <p:cNvSpPr txBox="1"/>
          <p:nvPr/>
        </p:nvSpPr>
        <p:spPr>
          <a:xfrm>
            <a:off x="3386200" y="23534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345" name="Google Shape;345;p32"/>
          <p:cNvSpPr txBox="1"/>
          <p:nvPr/>
        </p:nvSpPr>
        <p:spPr>
          <a:xfrm>
            <a:off x="3385350" y="2512138"/>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660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346" name="Google Shape;346;p32"/>
          <p:cNvPicPr preferRelativeResize="0"/>
          <p:nvPr/>
        </p:nvPicPr>
        <p:blipFill rotWithShape="1">
          <a:blip r:embed="rId4">
            <a:alphaModFix/>
          </a:blip>
          <a:srcRect b="0" l="0" r="0" t="0"/>
          <a:stretch/>
        </p:blipFill>
        <p:spPr>
          <a:xfrm>
            <a:off x="5574888" y="2454500"/>
            <a:ext cx="502675" cy="470234"/>
          </a:xfrm>
          <a:prstGeom prst="rect">
            <a:avLst/>
          </a:prstGeom>
          <a:noFill/>
          <a:ln>
            <a:noFill/>
          </a:ln>
        </p:spPr>
      </p:pic>
      <p:pic>
        <p:nvPicPr>
          <p:cNvPr id="347" name="Google Shape;347;p32"/>
          <p:cNvPicPr preferRelativeResize="0"/>
          <p:nvPr/>
        </p:nvPicPr>
        <p:blipFill rotWithShape="1">
          <a:blip r:embed="rId5">
            <a:alphaModFix/>
          </a:blip>
          <a:srcRect b="0" l="0" r="0" t="0"/>
          <a:stretch/>
        </p:blipFill>
        <p:spPr>
          <a:xfrm>
            <a:off x="5574912" y="1519587"/>
            <a:ext cx="502672" cy="495000"/>
          </a:xfrm>
          <a:prstGeom prst="rect">
            <a:avLst/>
          </a:prstGeom>
          <a:noFill/>
          <a:ln>
            <a:noFill/>
          </a:ln>
        </p:spPr>
      </p:pic>
      <p:sp>
        <p:nvSpPr>
          <p:cNvPr id="348" name="Google Shape;348;p32"/>
          <p:cNvSpPr txBox="1"/>
          <p:nvPr/>
        </p:nvSpPr>
        <p:spPr>
          <a:xfrm>
            <a:off x="6175700" y="14379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Afisari</a:t>
            </a:r>
            <a:endParaRPr b="1" i="0" sz="1200" u="none" cap="none" strike="noStrike">
              <a:solidFill>
                <a:srgbClr val="4D555B"/>
              </a:solidFill>
              <a:latin typeface="Roboto Slab"/>
              <a:ea typeface="Roboto Slab"/>
              <a:cs typeface="Roboto Slab"/>
              <a:sym typeface="Roboto Slab"/>
            </a:endParaRPr>
          </a:p>
        </p:txBody>
      </p:sp>
      <p:sp>
        <p:nvSpPr>
          <p:cNvPr id="349" name="Google Shape;349;p32"/>
          <p:cNvSpPr txBox="1"/>
          <p:nvPr/>
        </p:nvSpPr>
        <p:spPr>
          <a:xfrm>
            <a:off x="6174850" y="1596638"/>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 sz="2700">
                <a:solidFill>
                  <a:srgbClr val="FF0000"/>
                </a:solidFill>
                <a:latin typeface="Roboto Slab"/>
                <a:ea typeface="Roboto Slab"/>
                <a:cs typeface="Roboto Slab"/>
                <a:sym typeface="Roboto Slab"/>
              </a:rPr>
              <a:t>489,024</a:t>
            </a:r>
            <a:endParaRPr b="1" sz="2700">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50" name="Google Shape;350;p32"/>
          <p:cNvSpPr txBox="1"/>
          <p:nvPr/>
        </p:nvSpPr>
        <p:spPr>
          <a:xfrm>
            <a:off x="6204575" y="2353463"/>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Click-uri</a:t>
            </a:r>
            <a:endParaRPr b="1" i="0" sz="1200" u="none" cap="none" strike="noStrike">
              <a:solidFill>
                <a:srgbClr val="4D555B"/>
              </a:solidFill>
              <a:latin typeface="Roboto Slab"/>
              <a:ea typeface="Roboto Slab"/>
              <a:cs typeface="Roboto Slab"/>
              <a:sym typeface="Roboto Slab"/>
            </a:endParaRPr>
          </a:p>
        </p:txBody>
      </p:sp>
      <p:sp>
        <p:nvSpPr>
          <p:cNvPr id="351" name="Google Shape;351;p32"/>
          <p:cNvSpPr txBox="1"/>
          <p:nvPr/>
        </p:nvSpPr>
        <p:spPr>
          <a:xfrm>
            <a:off x="6203725" y="2512150"/>
            <a:ext cx="1266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1" lang="en" sz="2700">
                <a:solidFill>
                  <a:srgbClr val="FF0000"/>
                </a:solidFill>
                <a:latin typeface="Roboto Slab"/>
                <a:ea typeface="Roboto Slab"/>
                <a:cs typeface="Roboto Slab"/>
                <a:sym typeface="Roboto Slab"/>
              </a:rPr>
              <a:t>2,997</a:t>
            </a:r>
            <a:endParaRPr b="1" sz="2700">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52" name="Google Shape;352;p32"/>
          <p:cNvSpPr txBox="1"/>
          <p:nvPr/>
        </p:nvSpPr>
        <p:spPr>
          <a:xfrm>
            <a:off x="2742438" y="963850"/>
            <a:ext cx="17364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KPI/proiect:</a:t>
            </a:r>
            <a:endParaRPr b="1" i="0" sz="1900" u="none" cap="none" strike="noStrike">
              <a:solidFill>
                <a:srgbClr val="4D555B"/>
              </a:solidFill>
              <a:latin typeface="Roboto Slab"/>
              <a:ea typeface="Roboto Slab"/>
              <a:cs typeface="Roboto Slab"/>
              <a:sym typeface="Roboto Slab"/>
            </a:endParaRPr>
          </a:p>
        </p:txBody>
      </p:sp>
      <p:sp>
        <p:nvSpPr>
          <p:cNvPr id="353" name="Google Shape;353;p32"/>
          <p:cNvSpPr txBox="1"/>
          <p:nvPr/>
        </p:nvSpPr>
        <p:spPr>
          <a:xfrm>
            <a:off x="5526721" y="945125"/>
            <a:ext cx="20574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lang="en" sz="1900">
                <a:solidFill>
                  <a:srgbClr val="4D555B"/>
                </a:solidFill>
                <a:latin typeface="Roboto Slab"/>
                <a:ea typeface="Roboto Slab"/>
                <a:cs typeface="Roboto Slab"/>
                <a:sym typeface="Roboto Slab"/>
              </a:rPr>
              <a:t>Realizate totale:</a:t>
            </a:r>
            <a:endParaRPr b="1" i="0" sz="1900" u="none" cap="none" strike="noStrike">
              <a:solidFill>
                <a:srgbClr val="4D555B"/>
              </a:solidFill>
              <a:latin typeface="Roboto Slab"/>
              <a:ea typeface="Roboto Slab"/>
              <a:cs typeface="Roboto Slab"/>
              <a:sym typeface="Roboto Slab"/>
            </a:endParaRPr>
          </a:p>
        </p:txBody>
      </p:sp>
      <p:cxnSp>
        <p:nvCxnSpPr>
          <p:cNvPr id="354" name="Google Shape;354;p32"/>
          <p:cNvCxnSpPr/>
          <p:nvPr/>
        </p:nvCxnSpPr>
        <p:spPr>
          <a:xfrm>
            <a:off x="5204200" y="1519575"/>
            <a:ext cx="29700" cy="3262200"/>
          </a:xfrm>
          <a:prstGeom prst="straightConnector1">
            <a:avLst/>
          </a:prstGeom>
          <a:noFill/>
          <a:ln cap="flat" cmpd="sng" w="9525">
            <a:solidFill>
              <a:schemeClr val="dk2"/>
            </a:solidFill>
            <a:prstDash val="solid"/>
            <a:round/>
            <a:headEnd len="med" w="med" type="none"/>
            <a:tailEnd len="med" w="med" type="none"/>
          </a:ln>
        </p:spPr>
      </p:cxnSp>
      <p:sp>
        <p:nvSpPr>
          <p:cNvPr id="355" name="Google Shape;355;p32"/>
          <p:cNvSpPr txBox="1"/>
          <p:nvPr/>
        </p:nvSpPr>
        <p:spPr>
          <a:xfrm>
            <a:off x="3343250" y="3268975"/>
            <a:ext cx="1216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356" name="Google Shape;356;p32"/>
          <p:cNvSpPr txBox="1"/>
          <p:nvPr/>
        </p:nvSpPr>
        <p:spPr>
          <a:xfrm>
            <a:off x="3342400" y="34276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57" name="Google Shape;357;p32"/>
          <p:cNvSpPr txBox="1"/>
          <p:nvPr/>
        </p:nvSpPr>
        <p:spPr>
          <a:xfrm>
            <a:off x="6161625" y="3268975"/>
            <a:ext cx="1555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Tari targetate</a:t>
            </a:r>
            <a:endParaRPr b="1" i="0" sz="1200" u="none" cap="none" strike="noStrike">
              <a:solidFill>
                <a:srgbClr val="4D555B"/>
              </a:solidFill>
              <a:latin typeface="Roboto Slab"/>
              <a:ea typeface="Roboto Slab"/>
              <a:cs typeface="Roboto Slab"/>
              <a:sym typeface="Roboto Slab"/>
            </a:endParaRPr>
          </a:p>
        </p:txBody>
      </p:sp>
      <p:sp>
        <p:nvSpPr>
          <p:cNvPr id="358" name="Google Shape;358;p32"/>
          <p:cNvSpPr txBox="1"/>
          <p:nvPr/>
        </p:nvSpPr>
        <p:spPr>
          <a:xfrm>
            <a:off x="6160775" y="3427650"/>
            <a:ext cx="1875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10</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sp>
        <p:nvSpPr>
          <p:cNvPr id="359" name="Google Shape;359;p32"/>
          <p:cNvSpPr txBox="1"/>
          <p:nvPr/>
        </p:nvSpPr>
        <p:spPr>
          <a:xfrm>
            <a:off x="6204575" y="4029400"/>
            <a:ext cx="2454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lang="en" sz="1200">
                <a:solidFill>
                  <a:srgbClr val="4D555B"/>
                </a:solidFill>
                <a:latin typeface="Roboto Slab"/>
                <a:ea typeface="Roboto Slab"/>
                <a:cs typeface="Roboto Slab"/>
                <a:sym typeface="Roboto Slab"/>
              </a:rPr>
              <a:t>Reach </a:t>
            </a:r>
            <a:r>
              <a:rPr b="1" lang="en" sz="900">
                <a:solidFill>
                  <a:srgbClr val="4D555B"/>
                </a:solidFill>
                <a:latin typeface="Roboto Slab"/>
                <a:ea typeface="Roboto Slab"/>
                <a:cs typeface="Roboto Slab"/>
                <a:sym typeface="Roboto Slab"/>
              </a:rPr>
              <a:t>(unique member accounts) </a:t>
            </a:r>
            <a:endParaRPr b="1" i="0" sz="900" u="none" cap="none" strike="noStrike">
              <a:solidFill>
                <a:srgbClr val="4D555B"/>
              </a:solidFill>
              <a:latin typeface="Roboto Slab"/>
              <a:ea typeface="Roboto Slab"/>
              <a:cs typeface="Roboto Slab"/>
              <a:sym typeface="Roboto Slab"/>
            </a:endParaRPr>
          </a:p>
        </p:txBody>
      </p:sp>
      <p:sp>
        <p:nvSpPr>
          <p:cNvPr id="360" name="Google Shape;360;p32"/>
          <p:cNvSpPr txBox="1"/>
          <p:nvPr/>
        </p:nvSpPr>
        <p:spPr>
          <a:xfrm>
            <a:off x="6237825" y="4210513"/>
            <a:ext cx="17364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600"/>
              <a:buFont typeface="Arial"/>
              <a:buNone/>
            </a:pPr>
            <a:r>
              <a:rPr b="1" lang="en" sz="2700">
                <a:solidFill>
                  <a:srgbClr val="FF0000"/>
                </a:solidFill>
                <a:latin typeface="Roboto Slab"/>
                <a:ea typeface="Roboto Slab"/>
                <a:cs typeface="Roboto Slab"/>
                <a:sym typeface="Roboto Slab"/>
              </a:rPr>
              <a:t>227,789</a:t>
            </a:r>
            <a:endParaRPr b="1" i="0" sz="2700" u="none" cap="none" strike="noStrike">
              <a:solidFill>
                <a:srgbClr val="FF0000"/>
              </a:solidFill>
              <a:latin typeface="Roboto Slab"/>
              <a:ea typeface="Roboto Slab"/>
              <a:cs typeface="Roboto Slab"/>
              <a:sym typeface="Roboto Slab"/>
            </a:endParaRPr>
          </a:p>
          <a:p>
            <a:pPr indent="0" lvl="0" marL="0" marR="0" rtl="0" algn="l">
              <a:lnSpc>
                <a:spcPct val="100000"/>
              </a:lnSpc>
              <a:spcBef>
                <a:spcPts val="0"/>
              </a:spcBef>
              <a:spcAft>
                <a:spcPts val="0"/>
              </a:spcAft>
              <a:buClr>
                <a:srgbClr val="000000"/>
              </a:buClr>
              <a:buSzPts val="1100"/>
              <a:buFont typeface="Arial"/>
              <a:buNone/>
            </a:pPr>
            <a:r>
              <a:t/>
            </a:r>
            <a:endParaRPr b="0" i="0" sz="900" u="none" cap="none" strike="noStrike">
              <a:solidFill>
                <a:srgbClr val="4D555B"/>
              </a:solidFill>
              <a:latin typeface="Roboto"/>
              <a:ea typeface="Roboto"/>
              <a:cs typeface="Roboto"/>
              <a:sym typeface="Roboto"/>
            </a:endParaRPr>
          </a:p>
        </p:txBody>
      </p:sp>
      <p:pic>
        <p:nvPicPr>
          <p:cNvPr id="361" name="Google Shape;361;p32"/>
          <p:cNvPicPr preferRelativeResize="0"/>
          <p:nvPr/>
        </p:nvPicPr>
        <p:blipFill rotWithShape="1">
          <a:blip r:embed="rId6">
            <a:alphaModFix/>
          </a:blip>
          <a:srcRect b="0" l="0" r="0" t="0"/>
          <a:stretch/>
        </p:blipFill>
        <p:spPr>
          <a:xfrm>
            <a:off x="2675312" y="3364625"/>
            <a:ext cx="595249" cy="545817"/>
          </a:xfrm>
          <a:prstGeom prst="rect">
            <a:avLst/>
          </a:prstGeom>
          <a:noFill/>
          <a:ln>
            <a:noFill/>
          </a:ln>
        </p:spPr>
      </p:pic>
      <p:pic>
        <p:nvPicPr>
          <p:cNvPr id="362" name="Google Shape;362;p32"/>
          <p:cNvPicPr preferRelativeResize="0"/>
          <p:nvPr/>
        </p:nvPicPr>
        <p:blipFill rotWithShape="1">
          <a:blip r:embed="rId6">
            <a:alphaModFix/>
          </a:blip>
          <a:srcRect b="0" l="0" r="0" t="0"/>
          <a:stretch/>
        </p:blipFill>
        <p:spPr>
          <a:xfrm>
            <a:off x="5493687" y="3364625"/>
            <a:ext cx="595249" cy="545817"/>
          </a:xfrm>
          <a:prstGeom prst="rect">
            <a:avLst/>
          </a:prstGeom>
          <a:noFill/>
          <a:ln>
            <a:noFill/>
          </a:ln>
        </p:spPr>
      </p:pic>
      <p:pic>
        <p:nvPicPr>
          <p:cNvPr id="363" name="Google Shape;363;p32"/>
          <p:cNvPicPr preferRelativeResize="0"/>
          <p:nvPr/>
        </p:nvPicPr>
        <p:blipFill rotWithShape="1">
          <a:blip r:embed="rId7">
            <a:alphaModFix/>
          </a:blip>
          <a:srcRect b="0" l="0" r="0" t="0"/>
          <a:stretch/>
        </p:blipFill>
        <p:spPr>
          <a:xfrm>
            <a:off x="5545125" y="4210525"/>
            <a:ext cx="562201" cy="444401"/>
          </a:xfrm>
          <a:prstGeom prst="rect">
            <a:avLst/>
          </a:prstGeom>
          <a:noFill/>
          <a:ln>
            <a:noFill/>
          </a:ln>
        </p:spPr>
      </p:pic>
      <p:pic>
        <p:nvPicPr>
          <p:cNvPr id="364" name="Google Shape;364;p32"/>
          <p:cNvPicPr preferRelativeResize="0"/>
          <p:nvPr/>
        </p:nvPicPr>
        <p:blipFill>
          <a:blip r:embed="rId8">
            <a:alphaModFix/>
          </a:blip>
          <a:stretch>
            <a:fillRect/>
          </a:stretch>
        </p:blipFill>
        <p:spPr>
          <a:xfrm>
            <a:off x="4061063" y="0"/>
            <a:ext cx="3633974" cy="814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68" name="Shape 368"/>
        <p:cNvGrpSpPr/>
        <p:nvPr/>
      </p:nvGrpSpPr>
      <p:grpSpPr>
        <a:xfrm>
          <a:off x="0" y="0"/>
          <a:ext cx="0" cy="0"/>
          <a:chOff x="0" y="0"/>
          <a:chExt cx="0" cy="0"/>
        </a:xfrm>
      </p:grpSpPr>
      <p:sp>
        <p:nvSpPr>
          <p:cNvPr id="369" name="Google Shape;369;p33"/>
          <p:cNvSpPr/>
          <p:nvPr/>
        </p:nvSpPr>
        <p:spPr>
          <a:xfrm flipH="1">
            <a:off x="2157300" y="0"/>
            <a:ext cx="6986700" cy="490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70" name="Google Shape;370;p33"/>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pic>
        <p:nvPicPr>
          <p:cNvPr id="371" name="Google Shape;371;p33"/>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72" name="Google Shape;372;p33"/>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73" name="Google Shape;373;p33"/>
          <p:cNvSpPr txBox="1"/>
          <p:nvPr/>
        </p:nvSpPr>
        <p:spPr>
          <a:xfrm>
            <a:off x="176650" y="648700"/>
            <a:ext cx="2176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Audienta | Location</a:t>
            </a:r>
            <a:endParaRPr b="1" i="0" sz="2900" u="none" cap="none" strike="noStrike">
              <a:solidFill>
                <a:srgbClr val="FF0000"/>
              </a:solidFill>
              <a:latin typeface="Roboto Slab"/>
              <a:ea typeface="Roboto Slab"/>
              <a:cs typeface="Roboto Slab"/>
              <a:sym typeface="Roboto Slab"/>
            </a:endParaRPr>
          </a:p>
        </p:txBody>
      </p:sp>
      <p:pic>
        <p:nvPicPr>
          <p:cNvPr id="374" name="Google Shape;374;p33"/>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375" name="Google Shape;375;p33"/>
          <p:cNvPicPr preferRelativeResize="0"/>
          <p:nvPr/>
        </p:nvPicPr>
        <p:blipFill>
          <a:blip r:embed="rId5">
            <a:alphaModFix/>
          </a:blip>
          <a:stretch>
            <a:fillRect/>
          </a:stretch>
        </p:blipFill>
        <p:spPr>
          <a:xfrm>
            <a:off x="2276613" y="1172450"/>
            <a:ext cx="6748077" cy="3324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79" name="Shape 379"/>
        <p:cNvGrpSpPr/>
        <p:nvPr/>
      </p:nvGrpSpPr>
      <p:grpSpPr>
        <a:xfrm>
          <a:off x="0" y="0"/>
          <a:ext cx="0" cy="0"/>
          <a:chOff x="0" y="0"/>
          <a:chExt cx="0" cy="0"/>
        </a:xfrm>
      </p:grpSpPr>
      <p:sp>
        <p:nvSpPr>
          <p:cNvPr id="380" name="Google Shape;380;p34"/>
          <p:cNvSpPr/>
          <p:nvPr/>
        </p:nvSpPr>
        <p:spPr>
          <a:xfrm flipH="1">
            <a:off x="2157300" y="0"/>
            <a:ext cx="6986700" cy="490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81" name="Google Shape;381;p34"/>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82" name="Google Shape;382;p34"/>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83" name="Google Shape;383;p34"/>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84" name="Google Shape;384;p34"/>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85" name="Google Shape;385;p34"/>
          <p:cNvSpPr txBox="1"/>
          <p:nvPr/>
        </p:nvSpPr>
        <p:spPr>
          <a:xfrm>
            <a:off x="109200" y="633300"/>
            <a:ext cx="19458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Audienta | Job Title</a:t>
            </a:r>
            <a:endParaRPr b="1" i="0" sz="2900" u="none" cap="none" strike="noStrike">
              <a:solidFill>
                <a:srgbClr val="FF0000"/>
              </a:solidFill>
              <a:latin typeface="Roboto Slab"/>
              <a:ea typeface="Roboto Slab"/>
              <a:cs typeface="Roboto Slab"/>
              <a:sym typeface="Roboto Slab"/>
            </a:endParaRPr>
          </a:p>
        </p:txBody>
      </p:sp>
      <p:pic>
        <p:nvPicPr>
          <p:cNvPr id="386" name="Google Shape;386;p34"/>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387" name="Google Shape;387;p34"/>
          <p:cNvPicPr preferRelativeResize="0"/>
          <p:nvPr/>
        </p:nvPicPr>
        <p:blipFill>
          <a:blip r:embed="rId5">
            <a:alphaModFix/>
          </a:blip>
          <a:stretch>
            <a:fillRect/>
          </a:stretch>
        </p:blipFill>
        <p:spPr>
          <a:xfrm>
            <a:off x="2286625" y="1161225"/>
            <a:ext cx="6781177" cy="33644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391" name="Shape 391"/>
        <p:cNvGrpSpPr/>
        <p:nvPr/>
      </p:nvGrpSpPr>
      <p:grpSpPr>
        <a:xfrm>
          <a:off x="0" y="0"/>
          <a:ext cx="0" cy="0"/>
          <a:chOff x="0" y="0"/>
          <a:chExt cx="0" cy="0"/>
        </a:xfrm>
      </p:grpSpPr>
      <p:sp>
        <p:nvSpPr>
          <p:cNvPr id="392" name="Google Shape;392;p35"/>
          <p:cNvSpPr/>
          <p:nvPr/>
        </p:nvSpPr>
        <p:spPr>
          <a:xfrm flipH="1">
            <a:off x="2157300" y="0"/>
            <a:ext cx="6986700" cy="49017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93" name="Google Shape;393;p35"/>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394" name="Google Shape;394;p35"/>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395" name="Google Shape;395;p35"/>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396" name="Google Shape;396;p35"/>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397" name="Google Shape;397;p35"/>
          <p:cNvSpPr txBox="1"/>
          <p:nvPr/>
        </p:nvSpPr>
        <p:spPr>
          <a:xfrm>
            <a:off x="134675" y="1042675"/>
            <a:ext cx="23973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Audienta | Company industry</a:t>
            </a:r>
            <a:endParaRPr b="1" i="0" sz="2900" u="none" cap="none" strike="noStrike">
              <a:solidFill>
                <a:srgbClr val="FF0000"/>
              </a:solidFill>
              <a:latin typeface="Roboto Slab"/>
              <a:ea typeface="Roboto Slab"/>
              <a:cs typeface="Roboto Slab"/>
              <a:sym typeface="Roboto Slab"/>
            </a:endParaRPr>
          </a:p>
        </p:txBody>
      </p:sp>
      <p:pic>
        <p:nvPicPr>
          <p:cNvPr id="398" name="Google Shape;398;p35"/>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399" name="Google Shape;399;p35"/>
          <p:cNvPicPr preferRelativeResize="0"/>
          <p:nvPr/>
        </p:nvPicPr>
        <p:blipFill>
          <a:blip r:embed="rId5">
            <a:alphaModFix/>
          </a:blip>
          <a:stretch>
            <a:fillRect/>
          </a:stretch>
        </p:blipFill>
        <p:spPr>
          <a:xfrm>
            <a:off x="2292650" y="1094650"/>
            <a:ext cx="6716001" cy="33934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403" name="Shape 403"/>
        <p:cNvGrpSpPr/>
        <p:nvPr/>
      </p:nvGrpSpPr>
      <p:grpSpPr>
        <a:xfrm>
          <a:off x="0" y="0"/>
          <a:ext cx="0" cy="0"/>
          <a:chOff x="0" y="0"/>
          <a:chExt cx="0" cy="0"/>
        </a:xfrm>
      </p:grpSpPr>
      <p:sp>
        <p:nvSpPr>
          <p:cNvPr id="404" name="Google Shape;404;p36"/>
          <p:cNvSpPr/>
          <p:nvPr/>
        </p:nvSpPr>
        <p:spPr>
          <a:xfrm flipH="1">
            <a:off x="3094250" y="0"/>
            <a:ext cx="5729700" cy="50889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05" name="Google Shape;405;p36"/>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406" name="Google Shape;406;p36"/>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407" name="Google Shape;407;p36"/>
          <p:cNvSpPr/>
          <p:nvPr/>
        </p:nvSpPr>
        <p:spPr>
          <a:xfrm>
            <a:off x="3324950" y="1184750"/>
            <a:ext cx="5268240" cy="344854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298450" lvl="0" marL="457200" marR="0" rtl="0" algn="l">
              <a:lnSpc>
                <a:spcPct val="115000"/>
              </a:lnSpc>
              <a:spcBef>
                <a:spcPts val="0"/>
              </a:spcBef>
              <a:spcAft>
                <a:spcPts val="0"/>
              </a:spcAft>
              <a:buClr>
                <a:srgbClr val="656565"/>
              </a:buClr>
              <a:buSzPts val="1100"/>
              <a:buFont typeface="Roboto"/>
              <a:buChar char="●"/>
            </a:pPr>
            <a:r>
              <a:rPr b="1" lang="en" sz="1100">
                <a:solidFill>
                  <a:srgbClr val="656565"/>
                </a:solidFill>
                <a:highlight>
                  <a:schemeClr val="lt1"/>
                </a:highlight>
                <a:latin typeface="Roboto"/>
                <a:ea typeface="Roboto"/>
                <a:cs typeface="Roboto"/>
                <a:sym typeface="Roboto"/>
              </a:rPr>
              <a:t>Impresii și Reach:</a:t>
            </a:r>
            <a:r>
              <a:rPr lang="en" sz="1100">
                <a:solidFill>
                  <a:srgbClr val="656565"/>
                </a:solidFill>
                <a:highlight>
                  <a:schemeClr val="lt1"/>
                </a:highlight>
                <a:latin typeface="Roboto"/>
                <a:ea typeface="Roboto"/>
                <a:cs typeface="Roboto"/>
                <a:sym typeface="Roboto"/>
              </a:rPr>
              <a:t> Campania a obținut un total de 356,107 de impresii. S-a atins un nivel semnificativ de expunere, campania a avut succes în ceea ce privește vizibilitatea.</a:t>
            </a:r>
            <a:endParaRPr sz="1100">
              <a:solidFill>
                <a:srgbClr val="656565"/>
              </a:solidFill>
              <a:highlight>
                <a:schemeClr val="lt1"/>
              </a:highlight>
              <a:latin typeface="Roboto"/>
              <a:ea typeface="Roboto"/>
              <a:cs typeface="Roboto"/>
              <a:sym typeface="Roboto"/>
            </a:endParaRPr>
          </a:p>
          <a:p>
            <a:pPr indent="-298450" lvl="0" marL="457200" marR="0" rtl="0" algn="l">
              <a:lnSpc>
                <a:spcPct val="115000"/>
              </a:lnSpc>
              <a:spcBef>
                <a:spcPts val="0"/>
              </a:spcBef>
              <a:spcAft>
                <a:spcPts val="0"/>
              </a:spcAft>
              <a:buClr>
                <a:srgbClr val="656565"/>
              </a:buClr>
              <a:buSzPts val="1100"/>
              <a:buFont typeface="Roboto"/>
              <a:buChar char="●"/>
            </a:pPr>
            <a:r>
              <a:rPr b="1" lang="en" sz="1100">
                <a:solidFill>
                  <a:srgbClr val="656565"/>
                </a:solidFill>
                <a:highlight>
                  <a:schemeClr val="lt1"/>
                </a:highlight>
                <a:latin typeface="Roboto"/>
                <a:ea typeface="Roboto"/>
                <a:cs typeface="Roboto"/>
                <a:sym typeface="Roboto"/>
              </a:rPr>
              <a:t>Rata de Click-Through (CTR)</a:t>
            </a:r>
            <a:r>
              <a:rPr lang="en" sz="1100">
                <a:solidFill>
                  <a:srgbClr val="656565"/>
                </a:solidFill>
                <a:highlight>
                  <a:schemeClr val="lt1"/>
                </a:highlight>
                <a:latin typeface="Roboto"/>
                <a:ea typeface="Roboto"/>
                <a:cs typeface="Roboto"/>
                <a:sym typeface="Roboto"/>
              </a:rPr>
              <a:t>: Rata de Click-Through (CTR) de 0.56% este în general în linie cu mediile industriei pentru reclamele de pe LinkedIn, care variază de obicei între 0,2% și 0,9%.</a:t>
            </a:r>
            <a:endParaRPr sz="1100">
              <a:solidFill>
                <a:srgbClr val="656565"/>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None/>
            </a:pPr>
            <a:r>
              <a:t/>
            </a:r>
            <a:endParaRPr sz="1100">
              <a:solidFill>
                <a:srgbClr val="656565"/>
              </a:solidFill>
              <a:highlight>
                <a:schemeClr val="lt1"/>
              </a:highlight>
              <a:latin typeface="Roboto"/>
              <a:ea typeface="Roboto"/>
              <a:cs typeface="Roboto"/>
              <a:sym typeface="Roboto"/>
            </a:endParaRPr>
          </a:p>
          <a:p>
            <a:pPr indent="0" lvl="0" marL="0" marR="0" rtl="0" algn="l">
              <a:lnSpc>
                <a:spcPct val="115000"/>
              </a:lnSpc>
              <a:spcBef>
                <a:spcPts val="0"/>
              </a:spcBef>
              <a:spcAft>
                <a:spcPts val="0"/>
              </a:spcAft>
              <a:buNone/>
            </a:pPr>
            <a:r>
              <a:rPr lang="en" sz="1100">
                <a:solidFill>
                  <a:srgbClr val="656565"/>
                </a:solidFill>
                <a:highlight>
                  <a:schemeClr val="lt1"/>
                </a:highlight>
                <a:latin typeface="Roboto"/>
                <a:ea typeface="Roboto"/>
                <a:cs typeface="Roboto"/>
                <a:sym typeface="Roboto"/>
              </a:rPr>
              <a:t>Campania s-a desfășurat cu succes, demonstrat de performanța solidă în termeni de impresii, rata de click-uri și costul per click. Pentru creșterea ratei de  Click-Through recomandăm menținerea acestui grad de focalizare a audienței și  în campaniile viitoare și eliminarea industriilor care nu sunt de interes. În același timp, ne îndreptăm atenția către explorarea și testarea unor noi abordări creative în materie de design și mesaje publicitare.</a:t>
            </a:r>
            <a:endParaRPr sz="1100">
              <a:solidFill>
                <a:srgbClr val="656565"/>
              </a:solidFill>
              <a:highlight>
                <a:schemeClr val="lt1"/>
              </a:highlight>
              <a:latin typeface="Roboto"/>
              <a:ea typeface="Roboto"/>
              <a:cs typeface="Roboto"/>
              <a:sym typeface="Roboto"/>
            </a:endParaRPr>
          </a:p>
        </p:txBody>
      </p:sp>
      <p:pic>
        <p:nvPicPr>
          <p:cNvPr id="408" name="Google Shape;408;p36"/>
          <p:cNvPicPr preferRelativeResize="0"/>
          <p:nvPr/>
        </p:nvPicPr>
        <p:blipFill rotWithShape="1">
          <a:blip r:embed="rId3">
            <a:alphaModFix/>
          </a:blip>
          <a:srcRect b="0" l="0" r="0" t="0"/>
          <a:stretch/>
        </p:blipFill>
        <p:spPr>
          <a:xfrm>
            <a:off x="2113240" y="4155724"/>
            <a:ext cx="926220" cy="933064"/>
          </a:xfrm>
          <a:prstGeom prst="rect">
            <a:avLst/>
          </a:prstGeom>
          <a:noFill/>
          <a:ln>
            <a:noFill/>
          </a:ln>
        </p:spPr>
      </p:pic>
      <p:sp>
        <p:nvSpPr>
          <p:cNvPr id="409" name="Google Shape;409;p36"/>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410" name="Google Shape;410;p36"/>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Concluzii</a:t>
            </a:r>
            <a:endParaRPr b="1" i="0" sz="2900" u="none" cap="none" strike="noStrike">
              <a:solidFill>
                <a:srgbClr val="FF0000"/>
              </a:solidFill>
              <a:latin typeface="Roboto Slab"/>
              <a:ea typeface="Roboto Slab"/>
              <a:cs typeface="Roboto Slab"/>
              <a:sym typeface="Roboto Slab"/>
            </a:endParaRPr>
          </a:p>
        </p:txBody>
      </p:sp>
      <p:pic>
        <p:nvPicPr>
          <p:cNvPr id="411" name="Google Shape;411;p36"/>
          <p:cNvPicPr preferRelativeResize="0"/>
          <p:nvPr/>
        </p:nvPicPr>
        <p:blipFill>
          <a:blip r:embed="rId4">
            <a:alphaModFix/>
          </a:blip>
          <a:stretch>
            <a:fillRect/>
          </a:stretch>
        </p:blipFill>
        <p:spPr>
          <a:xfrm>
            <a:off x="4061063" y="0"/>
            <a:ext cx="3633974" cy="8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79" name="Shape 79"/>
        <p:cNvGrpSpPr/>
        <p:nvPr/>
      </p:nvGrpSpPr>
      <p:grpSpPr>
        <a:xfrm>
          <a:off x="0" y="0"/>
          <a:ext cx="0" cy="0"/>
          <a:chOff x="0" y="0"/>
          <a:chExt cx="0" cy="0"/>
        </a:xfrm>
      </p:grpSpPr>
      <p:sp>
        <p:nvSpPr>
          <p:cNvPr id="80" name="Google Shape;80;p15"/>
          <p:cNvSpPr/>
          <p:nvPr/>
        </p:nvSpPr>
        <p:spPr>
          <a:xfrm flipH="1">
            <a:off x="309425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81" name="Google Shape;81;p15"/>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82" name="Google Shape;82;p15"/>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83" name="Google Shape;83;p15"/>
          <p:cNvSpPr/>
          <p:nvPr/>
        </p:nvSpPr>
        <p:spPr>
          <a:xfrm>
            <a:off x="3324975" y="1172425"/>
            <a:ext cx="5268240" cy="735966"/>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Reclamele au fost afisate in mare parte pe mobil (84.3%) si desktop (12.4%).</a:t>
            </a:r>
            <a:endParaRPr sz="1100">
              <a:solidFill>
                <a:srgbClr val="656565"/>
              </a:solidFill>
              <a:highlight>
                <a:schemeClr val="lt1"/>
              </a:highlight>
              <a:latin typeface="Roboto"/>
              <a:ea typeface="Roboto"/>
              <a:cs typeface="Roboto"/>
              <a:sym typeface="Roboto"/>
            </a:endParaRPr>
          </a:p>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Majoritatea afisarilor provin din reteaua Display (99.8%), la fel si majoritatea click-urilor (94.2%).</a:t>
            </a:r>
            <a:endParaRPr i="0" sz="1100" u="none" cap="none" strike="noStrike">
              <a:solidFill>
                <a:srgbClr val="656565"/>
              </a:solidFill>
              <a:highlight>
                <a:schemeClr val="lt1"/>
              </a:highlight>
              <a:latin typeface="Roboto"/>
              <a:ea typeface="Roboto"/>
              <a:cs typeface="Roboto"/>
              <a:sym typeface="Roboto"/>
            </a:endParaRPr>
          </a:p>
        </p:txBody>
      </p:sp>
      <p:pic>
        <p:nvPicPr>
          <p:cNvPr id="84" name="Google Shape;84;p15"/>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85" name="Google Shape;85;p15"/>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86" name="Google Shape;86;p15"/>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Dispozitive</a:t>
            </a:r>
            <a:endParaRPr b="1" sz="2900">
              <a:solidFill>
                <a:srgbClr val="FF0000"/>
              </a:solidFill>
              <a:latin typeface="Roboto Slab"/>
              <a:ea typeface="Roboto Slab"/>
              <a:cs typeface="Roboto Slab"/>
              <a:sym typeface="Roboto Slab"/>
            </a:endParaRPr>
          </a:p>
        </p:txBody>
      </p:sp>
      <p:pic>
        <p:nvPicPr>
          <p:cNvPr id="87" name="Google Shape;87;p15"/>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88" name="Google Shape;88;p15"/>
          <p:cNvPicPr preferRelativeResize="0"/>
          <p:nvPr/>
        </p:nvPicPr>
        <p:blipFill>
          <a:blip r:embed="rId5">
            <a:alphaModFix/>
          </a:blip>
          <a:stretch>
            <a:fillRect/>
          </a:stretch>
        </p:blipFill>
        <p:spPr>
          <a:xfrm>
            <a:off x="3324973" y="2036212"/>
            <a:ext cx="2384300" cy="1787200"/>
          </a:xfrm>
          <a:prstGeom prst="rect">
            <a:avLst/>
          </a:prstGeom>
          <a:noFill/>
          <a:ln>
            <a:noFill/>
          </a:ln>
        </p:spPr>
      </p:pic>
      <p:pic>
        <p:nvPicPr>
          <p:cNvPr id="89" name="Google Shape;89;p15"/>
          <p:cNvPicPr preferRelativeResize="0"/>
          <p:nvPr/>
        </p:nvPicPr>
        <p:blipFill>
          <a:blip r:embed="rId6">
            <a:alphaModFix/>
          </a:blip>
          <a:stretch>
            <a:fillRect/>
          </a:stretch>
        </p:blipFill>
        <p:spPr>
          <a:xfrm>
            <a:off x="5882623" y="2036200"/>
            <a:ext cx="2453700" cy="18013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93" name="Shape 93"/>
        <p:cNvGrpSpPr/>
        <p:nvPr/>
      </p:nvGrpSpPr>
      <p:grpSpPr>
        <a:xfrm>
          <a:off x="0" y="0"/>
          <a:ext cx="0" cy="0"/>
          <a:chOff x="0" y="0"/>
          <a:chExt cx="0" cy="0"/>
        </a:xfrm>
      </p:grpSpPr>
      <p:sp>
        <p:nvSpPr>
          <p:cNvPr id="94" name="Google Shape;94;p16"/>
          <p:cNvSpPr/>
          <p:nvPr/>
        </p:nvSpPr>
        <p:spPr>
          <a:xfrm flipH="1">
            <a:off x="2426900" y="24475"/>
            <a:ext cx="6395700" cy="46335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95" name="Google Shape;95;p16"/>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96" name="Google Shape;96;p16"/>
          <p:cNvSpPr txBox="1"/>
          <p:nvPr/>
        </p:nvSpPr>
        <p:spPr>
          <a:xfrm>
            <a:off x="255388" y="445075"/>
            <a:ext cx="2057400" cy="8898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Rezultate</a:t>
            </a:r>
            <a:endParaRPr b="1" sz="2900">
              <a:solidFill>
                <a:srgbClr val="FF0000"/>
              </a:solidFill>
              <a:latin typeface="Roboto Slab"/>
              <a:ea typeface="Roboto Slab"/>
              <a:cs typeface="Roboto Slab"/>
              <a:sym typeface="Roboto Slab"/>
            </a:endParaRPr>
          </a:p>
        </p:txBody>
      </p:sp>
      <p:sp>
        <p:nvSpPr>
          <p:cNvPr id="97" name="Google Shape;97;p16"/>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98" name="Google Shape;98;p16"/>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99" name="Google Shape;99;p16"/>
          <p:cNvSpPr txBox="1"/>
          <p:nvPr>
            <p:ph idx="12" type="sldNum"/>
          </p:nvPr>
        </p:nvSpPr>
        <p:spPr>
          <a:xfrm>
            <a:off x="3897700" y="817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pic>
        <p:nvPicPr>
          <p:cNvPr id="100" name="Google Shape;100;p16"/>
          <p:cNvPicPr preferRelativeResize="0"/>
          <p:nvPr/>
        </p:nvPicPr>
        <p:blipFill>
          <a:blip r:embed="rId4">
            <a:alphaModFix/>
          </a:blip>
          <a:stretch>
            <a:fillRect/>
          </a:stretch>
        </p:blipFill>
        <p:spPr>
          <a:xfrm>
            <a:off x="4047413" y="-88700"/>
            <a:ext cx="3633974" cy="814500"/>
          </a:xfrm>
          <a:prstGeom prst="rect">
            <a:avLst/>
          </a:prstGeom>
          <a:noFill/>
          <a:ln>
            <a:noFill/>
          </a:ln>
        </p:spPr>
      </p:pic>
      <p:sp>
        <p:nvSpPr>
          <p:cNvPr id="101" name="Google Shape;101;p16"/>
          <p:cNvSpPr/>
          <p:nvPr/>
        </p:nvSpPr>
        <p:spPr>
          <a:xfrm>
            <a:off x="2687038" y="1077871"/>
            <a:ext cx="6114150" cy="543672"/>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Cumulat, in luna august, campaniile search si display au atras 52,084 click-uri, 20,526,413 afisari si un CTR de 0.25%. </a:t>
            </a:r>
            <a:endParaRPr i="0" sz="1100" u="none" cap="none" strike="noStrike">
              <a:solidFill>
                <a:srgbClr val="656565"/>
              </a:solidFill>
              <a:highlight>
                <a:schemeClr val="lt1"/>
              </a:highlight>
              <a:latin typeface="Roboto"/>
              <a:ea typeface="Roboto"/>
              <a:cs typeface="Roboto"/>
              <a:sym typeface="Roboto"/>
            </a:endParaRPr>
          </a:p>
        </p:txBody>
      </p:sp>
      <p:pic>
        <p:nvPicPr>
          <p:cNvPr id="102" name="Google Shape;102;p16"/>
          <p:cNvPicPr preferRelativeResize="0"/>
          <p:nvPr/>
        </p:nvPicPr>
        <p:blipFill>
          <a:blip r:embed="rId5">
            <a:alphaModFix/>
          </a:blip>
          <a:stretch>
            <a:fillRect/>
          </a:stretch>
        </p:blipFill>
        <p:spPr>
          <a:xfrm>
            <a:off x="2665649" y="1708175"/>
            <a:ext cx="5690424" cy="1880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06" name="Shape 106"/>
        <p:cNvGrpSpPr/>
        <p:nvPr/>
      </p:nvGrpSpPr>
      <p:grpSpPr>
        <a:xfrm>
          <a:off x="0" y="0"/>
          <a:ext cx="0" cy="0"/>
          <a:chOff x="0" y="0"/>
          <a:chExt cx="0" cy="0"/>
        </a:xfrm>
      </p:grpSpPr>
      <p:sp>
        <p:nvSpPr>
          <p:cNvPr id="107" name="Google Shape;107;p17"/>
          <p:cNvSpPr/>
          <p:nvPr/>
        </p:nvSpPr>
        <p:spPr>
          <a:xfrm flipH="1">
            <a:off x="2426900" y="24475"/>
            <a:ext cx="6395700" cy="46335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08" name="Google Shape;108;p17"/>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09" name="Google Shape;109;p17"/>
          <p:cNvSpPr txBox="1"/>
          <p:nvPr/>
        </p:nvSpPr>
        <p:spPr>
          <a:xfrm>
            <a:off x="255388" y="445075"/>
            <a:ext cx="2057400" cy="8898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Rezultate</a:t>
            </a:r>
            <a:endParaRPr b="1" sz="2900">
              <a:solidFill>
                <a:srgbClr val="FF0000"/>
              </a:solidFill>
              <a:latin typeface="Roboto Slab"/>
              <a:ea typeface="Roboto Slab"/>
              <a:cs typeface="Roboto Slab"/>
              <a:sym typeface="Roboto Slab"/>
            </a:endParaRPr>
          </a:p>
        </p:txBody>
      </p:sp>
      <p:sp>
        <p:nvSpPr>
          <p:cNvPr id="110" name="Google Shape;110;p17"/>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11" name="Google Shape;111;p17"/>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12" name="Google Shape;112;p17"/>
          <p:cNvSpPr txBox="1"/>
          <p:nvPr>
            <p:ph idx="12" type="sldNum"/>
          </p:nvPr>
        </p:nvSpPr>
        <p:spPr>
          <a:xfrm>
            <a:off x="3897700" y="81788"/>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pic>
        <p:nvPicPr>
          <p:cNvPr id="113" name="Google Shape;113;p17"/>
          <p:cNvPicPr preferRelativeResize="0"/>
          <p:nvPr/>
        </p:nvPicPr>
        <p:blipFill>
          <a:blip r:embed="rId4">
            <a:alphaModFix/>
          </a:blip>
          <a:stretch>
            <a:fillRect/>
          </a:stretch>
        </p:blipFill>
        <p:spPr>
          <a:xfrm>
            <a:off x="4047413" y="-88700"/>
            <a:ext cx="3633974" cy="814500"/>
          </a:xfrm>
          <a:prstGeom prst="rect">
            <a:avLst/>
          </a:prstGeom>
          <a:noFill/>
          <a:ln>
            <a:noFill/>
          </a:ln>
        </p:spPr>
      </p:pic>
      <p:sp>
        <p:nvSpPr>
          <p:cNvPr id="114" name="Google Shape;114;p17"/>
          <p:cNvSpPr/>
          <p:nvPr/>
        </p:nvSpPr>
        <p:spPr>
          <a:xfrm>
            <a:off x="2665613" y="880038"/>
            <a:ext cx="6114150" cy="814482"/>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In total, au existat 20 de conversii, adica conturi create si confirmate (calculate dupa obiectivul “create a quick account” din Analytics).</a:t>
            </a:r>
            <a:endParaRPr i="0" sz="1100" u="none" cap="none" strike="noStrike">
              <a:solidFill>
                <a:srgbClr val="656565"/>
              </a:solidFill>
              <a:highlight>
                <a:schemeClr val="lt1"/>
              </a:highlight>
              <a:latin typeface="Roboto"/>
              <a:ea typeface="Roboto"/>
              <a:cs typeface="Roboto"/>
              <a:sym typeface="Roboto"/>
            </a:endParaRPr>
          </a:p>
        </p:txBody>
      </p:sp>
      <p:pic>
        <p:nvPicPr>
          <p:cNvPr id="115" name="Google Shape;115;p17"/>
          <p:cNvPicPr preferRelativeResize="0"/>
          <p:nvPr/>
        </p:nvPicPr>
        <p:blipFill>
          <a:blip r:embed="rId5">
            <a:alphaModFix/>
          </a:blip>
          <a:stretch>
            <a:fillRect/>
          </a:stretch>
        </p:blipFill>
        <p:spPr>
          <a:xfrm>
            <a:off x="2665625" y="1957425"/>
            <a:ext cx="6074576" cy="152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19" name="Shape 119"/>
        <p:cNvGrpSpPr/>
        <p:nvPr/>
      </p:nvGrpSpPr>
      <p:grpSpPr>
        <a:xfrm>
          <a:off x="0" y="0"/>
          <a:ext cx="0" cy="0"/>
          <a:chOff x="0" y="0"/>
          <a:chExt cx="0" cy="0"/>
        </a:xfrm>
      </p:grpSpPr>
      <p:sp>
        <p:nvSpPr>
          <p:cNvPr id="120" name="Google Shape;120;p18"/>
          <p:cNvSpPr/>
          <p:nvPr/>
        </p:nvSpPr>
        <p:spPr>
          <a:xfrm flipH="1">
            <a:off x="3094250" y="0"/>
            <a:ext cx="5729700" cy="45150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21" name="Google Shape;121;p18"/>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22" name="Google Shape;122;p18"/>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sp>
        <p:nvSpPr>
          <p:cNvPr id="123" name="Google Shape;123;p18"/>
          <p:cNvSpPr/>
          <p:nvPr/>
        </p:nvSpPr>
        <p:spPr>
          <a:xfrm>
            <a:off x="3324975" y="1172425"/>
            <a:ext cx="5268240" cy="1510812"/>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800"/>
              <a:buFont typeface="Arial"/>
              <a:buNone/>
            </a:pPr>
            <a:r>
              <a:rPr lang="en" sz="1100">
                <a:solidFill>
                  <a:srgbClr val="656565"/>
                </a:solidFill>
                <a:highlight>
                  <a:schemeClr val="lt1"/>
                </a:highlight>
                <a:latin typeface="Roboto"/>
                <a:ea typeface="Roboto"/>
                <a:cs typeface="Roboto"/>
                <a:sym typeface="Roboto"/>
              </a:rPr>
              <a:t>Campania a atras 49,085 click-uri, 20,487,446 afisari, un CTR de 0.24% si 3 conversii.</a:t>
            </a:r>
            <a:endParaRPr i="0" sz="1100" u="none" cap="none" strike="noStrike">
              <a:solidFill>
                <a:srgbClr val="656565"/>
              </a:solidFill>
              <a:highlight>
                <a:schemeClr val="lt1"/>
              </a:highlight>
              <a:latin typeface="Roboto"/>
              <a:ea typeface="Roboto"/>
              <a:cs typeface="Roboto"/>
              <a:sym typeface="Roboto"/>
            </a:endParaRPr>
          </a:p>
        </p:txBody>
      </p:sp>
      <p:pic>
        <p:nvPicPr>
          <p:cNvPr id="124" name="Google Shape;124;p18"/>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25" name="Google Shape;125;p18"/>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18"/>
          <p:cNvSpPr txBox="1"/>
          <p:nvPr/>
        </p:nvSpPr>
        <p:spPr>
          <a:xfrm>
            <a:off x="439075" y="408925"/>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Campanie Display </a:t>
            </a:r>
            <a:endParaRPr b="1" i="0" sz="2900" u="none" cap="none" strike="noStrike">
              <a:solidFill>
                <a:srgbClr val="FF0000"/>
              </a:solidFill>
              <a:latin typeface="Roboto Slab"/>
              <a:ea typeface="Roboto Slab"/>
              <a:cs typeface="Roboto Slab"/>
              <a:sym typeface="Roboto Slab"/>
            </a:endParaRPr>
          </a:p>
        </p:txBody>
      </p:sp>
      <p:pic>
        <p:nvPicPr>
          <p:cNvPr id="127" name="Google Shape;127;p18"/>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28" name="Google Shape;128;p18"/>
          <p:cNvPicPr preferRelativeResize="0"/>
          <p:nvPr/>
        </p:nvPicPr>
        <p:blipFill>
          <a:blip r:embed="rId5">
            <a:alphaModFix/>
          </a:blip>
          <a:stretch>
            <a:fillRect/>
          </a:stretch>
        </p:blipFill>
        <p:spPr>
          <a:xfrm>
            <a:off x="3336587" y="1723118"/>
            <a:ext cx="5082926" cy="16972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32" name="Shape 132"/>
        <p:cNvGrpSpPr/>
        <p:nvPr/>
      </p:nvGrpSpPr>
      <p:grpSpPr>
        <a:xfrm>
          <a:off x="0" y="0"/>
          <a:ext cx="0" cy="0"/>
          <a:chOff x="0" y="0"/>
          <a:chExt cx="0" cy="0"/>
        </a:xfrm>
      </p:grpSpPr>
      <p:sp>
        <p:nvSpPr>
          <p:cNvPr id="133" name="Google Shape;133;p19"/>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34" name="Google Shape;134;p19"/>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35" name="Google Shape;135;p19"/>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36" name="Google Shape;136;p19"/>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37" name="Google Shape;137;p19"/>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19"/>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Search</a:t>
            </a:r>
            <a:endParaRPr b="1" i="0" sz="2900" u="none" cap="none" strike="noStrike">
              <a:solidFill>
                <a:srgbClr val="FF0000"/>
              </a:solidFill>
              <a:latin typeface="Roboto Slab"/>
              <a:ea typeface="Roboto Slab"/>
              <a:cs typeface="Roboto Slab"/>
              <a:sym typeface="Roboto Slab"/>
            </a:endParaRPr>
          </a:p>
        </p:txBody>
      </p:sp>
      <p:sp>
        <p:nvSpPr>
          <p:cNvPr id="139" name="Google Shape;139;p19"/>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Search - Africa</a:t>
            </a:r>
            <a:endParaRPr b="1" sz="1200">
              <a:solidFill>
                <a:srgbClr val="ED1C24"/>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40" name="Google Shape;140;p19"/>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133 click-uri, 2182 afisari, si un CTR de 6.10%</a:t>
            </a:r>
            <a:endParaRPr sz="1100">
              <a:solidFill>
                <a:srgbClr val="656565"/>
              </a:solidFill>
              <a:latin typeface="Roboto"/>
              <a:ea typeface="Roboto"/>
              <a:cs typeface="Roboto"/>
              <a:sym typeface="Roboto"/>
            </a:endParaRPr>
          </a:p>
        </p:txBody>
      </p:sp>
      <p:pic>
        <p:nvPicPr>
          <p:cNvPr id="141" name="Google Shape;141;p19"/>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42" name="Google Shape;142;p19"/>
          <p:cNvPicPr preferRelativeResize="0"/>
          <p:nvPr/>
        </p:nvPicPr>
        <p:blipFill>
          <a:blip r:embed="rId5">
            <a:alphaModFix/>
          </a:blip>
          <a:stretch>
            <a:fillRect/>
          </a:stretch>
        </p:blipFill>
        <p:spPr>
          <a:xfrm>
            <a:off x="3189600" y="1800050"/>
            <a:ext cx="5291501" cy="175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46" name="Shape 146"/>
        <p:cNvGrpSpPr/>
        <p:nvPr/>
      </p:nvGrpSpPr>
      <p:grpSpPr>
        <a:xfrm>
          <a:off x="0" y="0"/>
          <a:ext cx="0" cy="0"/>
          <a:chOff x="0" y="0"/>
          <a:chExt cx="0" cy="0"/>
        </a:xfrm>
      </p:grpSpPr>
      <p:sp>
        <p:nvSpPr>
          <p:cNvPr id="147" name="Google Shape;147;p20"/>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48" name="Google Shape;148;p20"/>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49" name="Google Shape;149;p20"/>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50" name="Google Shape;150;p20"/>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51" name="Google Shape;151;p20"/>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52" name="Google Shape;152;p20"/>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a:t>
            </a:r>
            <a:r>
              <a:rPr b="1" lang="en" sz="2900">
                <a:solidFill>
                  <a:srgbClr val="FF0000"/>
                </a:solidFill>
                <a:latin typeface="Roboto Slab"/>
                <a:ea typeface="Roboto Slab"/>
                <a:cs typeface="Roboto Slab"/>
                <a:sym typeface="Roboto Slab"/>
              </a:rPr>
              <a:t>Search</a:t>
            </a:r>
            <a:endParaRPr b="1" i="0" sz="2900" u="none" cap="none" strike="noStrike">
              <a:solidFill>
                <a:srgbClr val="FF0000"/>
              </a:solidFill>
              <a:latin typeface="Roboto Slab"/>
              <a:ea typeface="Roboto Slab"/>
              <a:cs typeface="Roboto Slab"/>
              <a:sym typeface="Roboto Slab"/>
            </a:endParaRPr>
          </a:p>
        </p:txBody>
      </p:sp>
      <p:sp>
        <p:nvSpPr>
          <p:cNvPr id="153" name="Google Shape;153;p20"/>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Search - America de Sud</a:t>
            </a:r>
            <a:endParaRPr b="1" sz="1200">
              <a:solidFill>
                <a:srgbClr val="ED1C24"/>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54" name="Google Shape;154;p20"/>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269 click-uri, 3,874 afisari, si un CTR de 6.94%.</a:t>
            </a:r>
            <a:endParaRPr sz="1100">
              <a:solidFill>
                <a:srgbClr val="656565"/>
              </a:solidFill>
              <a:latin typeface="Roboto"/>
              <a:ea typeface="Roboto"/>
              <a:cs typeface="Roboto"/>
              <a:sym typeface="Roboto"/>
            </a:endParaRPr>
          </a:p>
        </p:txBody>
      </p:sp>
      <p:pic>
        <p:nvPicPr>
          <p:cNvPr id="155" name="Google Shape;155;p20"/>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56" name="Google Shape;156;p20"/>
          <p:cNvPicPr preferRelativeResize="0"/>
          <p:nvPr/>
        </p:nvPicPr>
        <p:blipFill>
          <a:blip r:embed="rId5">
            <a:alphaModFix/>
          </a:blip>
          <a:stretch>
            <a:fillRect/>
          </a:stretch>
        </p:blipFill>
        <p:spPr>
          <a:xfrm>
            <a:off x="3189600" y="1801849"/>
            <a:ext cx="5268800" cy="1765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2ECF1">
            <a:alpha val="36470"/>
          </a:srgbClr>
        </a:solidFill>
      </p:bgPr>
    </p:bg>
    <p:spTree>
      <p:nvGrpSpPr>
        <p:cNvPr id="160" name="Shape 160"/>
        <p:cNvGrpSpPr/>
        <p:nvPr/>
      </p:nvGrpSpPr>
      <p:grpSpPr>
        <a:xfrm>
          <a:off x="0" y="0"/>
          <a:ext cx="0" cy="0"/>
          <a:chOff x="0" y="0"/>
          <a:chExt cx="0" cy="0"/>
        </a:xfrm>
      </p:grpSpPr>
      <p:sp>
        <p:nvSpPr>
          <p:cNvPr id="161" name="Google Shape;161;p21"/>
          <p:cNvSpPr/>
          <p:nvPr/>
        </p:nvSpPr>
        <p:spPr>
          <a:xfrm flipH="1">
            <a:off x="3013200" y="0"/>
            <a:ext cx="5729700" cy="4490400"/>
          </a:xfrm>
          <a:prstGeom prst="rect">
            <a:avLst/>
          </a:prstGeom>
          <a:solidFill>
            <a:schemeClr val="lt1"/>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62" name="Google Shape;162;p21"/>
          <p:cNvSpPr/>
          <p:nvPr/>
        </p:nvSpPr>
        <p:spPr>
          <a:xfrm>
            <a:off x="-39312" y="0"/>
            <a:ext cx="46200" cy="5209200"/>
          </a:xfrm>
          <a:prstGeom prst="rect">
            <a:avLst/>
          </a:prstGeom>
          <a:solidFill>
            <a:srgbClr val="ED1C24"/>
          </a:solidFill>
          <a:ln>
            <a:noFill/>
          </a:ln>
        </p:spPr>
        <p:txBody>
          <a:bodyPr anchorCtr="0" anchor="ctr" bIns="22850" lIns="45725" spcFirstLastPara="1" rIns="45725" wrap="square" tIns="22850">
            <a:noAutofit/>
          </a:bodyPr>
          <a:lstStyle/>
          <a:p>
            <a:pPr indent="0" lvl="0" marL="0" marR="0" rtl="0" algn="ctr">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sp>
        <p:nvSpPr>
          <p:cNvPr id="163" name="Google Shape;163;p21"/>
          <p:cNvSpPr txBox="1"/>
          <p:nvPr/>
        </p:nvSpPr>
        <p:spPr>
          <a:xfrm>
            <a:off x="460869" y="24463"/>
            <a:ext cx="2274900" cy="495000"/>
          </a:xfrm>
          <a:prstGeom prst="rect">
            <a:avLst/>
          </a:prstGeom>
          <a:noFill/>
          <a:ln>
            <a:noFill/>
          </a:ln>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4D555B"/>
              </a:solidFill>
              <a:latin typeface="Roboto"/>
              <a:ea typeface="Roboto"/>
              <a:cs typeface="Roboto"/>
              <a:sym typeface="Roboto"/>
            </a:endParaRPr>
          </a:p>
        </p:txBody>
      </p:sp>
      <p:pic>
        <p:nvPicPr>
          <p:cNvPr id="164" name="Google Shape;164;p21"/>
          <p:cNvPicPr preferRelativeResize="0"/>
          <p:nvPr/>
        </p:nvPicPr>
        <p:blipFill rotWithShape="1">
          <a:blip r:embed="rId3">
            <a:alphaModFix/>
          </a:blip>
          <a:srcRect b="0" l="0" r="0" t="0"/>
          <a:stretch/>
        </p:blipFill>
        <p:spPr>
          <a:xfrm>
            <a:off x="4108890" y="4368824"/>
            <a:ext cx="926220" cy="933064"/>
          </a:xfrm>
          <a:prstGeom prst="rect">
            <a:avLst/>
          </a:prstGeom>
          <a:noFill/>
          <a:ln>
            <a:noFill/>
          </a:ln>
        </p:spPr>
      </p:pic>
      <p:sp>
        <p:nvSpPr>
          <p:cNvPr id="165" name="Google Shape;165;p21"/>
          <p:cNvSpPr txBox="1"/>
          <p:nvPr>
            <p:ph idx="12" type="sldNum"/>
          </p:nvPr>
        </p:nvSpPr>
        <p:spPr>
          <a:xfrm>
            <a:off x="3543300" y="135013"/>
            <a:ext cx="2057400" cy="273900"/>
          </a:xfrm>
          <a:prstGeom prst="rect">
            <a:avLst/>
          </a:prstGeom>
          <a:noFill/>
          <a:ln>
            <a:noFill/>
          </a:ln>
        </p:spPr>
        <p:txBody>
          <a:bodyPr anchorCtr="0" anchor="ctr" bIns="22850" lIns="45725" spcFirstLastPara="1" rIns="45725" wrap="square" tIns="22850">
            <a:no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21"/>
          <p:cNvSpPr txBox="1"/>
          <p:nvPr/>
        </p:nvSpPr>
        <p:spPr>
          <a:xfrm>
            <a:off x="371488" y="247850"/>
            <a:ext cx="2453700" cy="1229700"/>
          </a:xfrm>
          <a:prstGeom prst="rect">
            <a:avLst/>
          </a:prstGeom>
          <a:noFill/>
          <a:ln>
            <a:noFill/>
          </a:ln>
        </p:spPr>
        <p:txBody>
          <a:bodyPr anchorCtr="0" anchor="ctr" bIns="45725" lIns="45725" spcFirstLastPara="1" rIns="45725" wrap="square" tIns="45725">
            <a:noAutofit/>
          </a:bodyPr>
          <a:lstStyle/>
          <a:p>
            <a:pPr indent="0" lvl="0" marL="0" marR="0" rtl="0" algn="l">
              <a:lnSpc>
                <a:spcPct val="80000"/>
              </a:lnSpc>
              <a:spcBef>
                <a:spcPts val="0"/>
              </a:spcBef>
              <a:spcAft>
                <a:spcPts val="0"/>
              </a:spcAft>
              <a:buClr>
                <a:srgbClr val="000000"/>
              </a:buClr>
              <a:buSzPts val="2900"/>
              <a:buFont typeface="Arial"/>
              <a:buNone/>
            </a:pPr>
            <a:r>
              <a:rPr b="1" lang="en" sz="2900">
                <a:solidFill>
                  <a:srgbClr val="FF0000"/>
                </a:solidFill>
                <a:latin typeface="Roboto Slab"/>
                <a:ea typeface="Roboto Slab"/>
                <a:cs typeface="Roboto Slab"/>
                <a:sym typeface="Roboto Slab"/>
              </a:rPr>
              <a:t>Campanii </a:t>
            </a:r>
            <a:r>
              <a:rPr b="1" lang="en" sz="2900">
                <a:solidFill>
                  <a:srgbClr val="FF0000"/>
                </a:solidFill>
                <a:latin typeface="Roboto Slab"/>
                <a:ea typeface="Roboto Slab"/>
                <a:cs typeface="Roboto Slab"/>
                <a:sym typeface="Roboto Slab"/>
              </a:rPr>
              <a:t>Search</a:t>
            </a:r>
            <a:endParaRPr b="1" i="0" sz="2900" u="none" cap="none" strike="noStrike">
              <a:solidFill>
                <a:srgbClr val="FF0000"/>
              </a:solidFill>
              <a:latin typeface="Roboto Slab"/>
              <a:ea typeface="Roboto Slab"/>
              <a:cs typeface="Roboto Slab"/>
              <a:sym typeface="Roboto Slab"/>
            </a:endParaRPr>
          </a:p>
        </p:txBody>
      </p:sp>
      <p:sp>
        <p:nvSpPr>
          <p:cNvPr id="167" name="Google Shape;167;p21"/>
          <p:cNvSpPr/>
          <p:nvPr/>
        </p:nvSpPr>
        <p:spPr>
          <a:xfrm>
            <a:off x="371400" y="1724700"/>
            <a:ext cx="2290200" cy="2350200"/>
          </a:xfrm>
          <a:prstGeom prst="rect">
            <a:avLst/>
          </a:prstGeom>
          <a:noFill/>
          <a:ln>
            <a:noFill/>
          </a:ln>
        </p:spPr>
        <p:txBody>
          <a:bodyPr anchorCtr="0" anchor="t" bIns="22850" lIns="45725" spcFirstLastPara="1" rIns="45725" wrap="square" tIns="22850">
            <a:noAutofit/>
          </a:bodyPr>
          <a:lstStyle/>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Africa</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656565"/>
                </a:solidFill>
                <a:latin typeface="Roboto"/>
                <a:ea typeface="Roboto"/>
                <a:cs typeface="Roboto"/>
                <a:sym typeface="Roboto"/>
              </a:rPr>
              <a:t>Search - America de Sud</a:t>
            </a:r>
            <a:endParaRPr b="1" sz="1200">
              <a:solidFill>
                <a:srgbClr val="656565"/>
              </a:solidFill>
              <a:latin typeface="Roboto"/>
              <a:ea typeface="Roboto"/>
              <a:cs typeface="Roboto"/>
              <a:sym typeface="Roboto"/>
            </a:endParaRPr>
          </a:p>
          <a:p>
            <a:pPr indent="0" lvl="0" marL="0" marR="0" rtl="0" algn="just">
              <a:lnSpc>
                <a:spcPct val="150000"/>
              </a:lnSpc>
              <a:spcBef>
                <a:spcPts val="0"/>
              </a:spcBef>
              <a:spcAft>
                <a:spcPts val="0"/>
              </a:spcAft>
              <a:buClr>
                <a:srgbClr val="000000"/>
              </a:buClr>
              <a:buSzPts val="700"/>
              <a:buFont typeface="Arial"/>
              <a:buNone/>
            </a:pPr>
            <a:r>
              <a:rPr b="1" lang="en" sz="1200">
                <a:solidFill>
                  <a:srgbClr val="ED1C24"/>
                </a:solidFill>
                <a:latin typeface="Roboto"/>
                <a:ea typeface="Roboto"/>
                <a:cs typeface="Roboto"/>
                <a:sym typeface="Roboto"/>
              </a:rPr>
              <a:t>Search - Asia</a:t>
            </a:r>
            <a:endParaRPr b="1" sz="1200">
              <a:solidFill>
                <a:srgbClr val="ED1C24"/>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Europa de Vest</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India</a:t>
            </a:r>
            <a:endParaRPr b="1" sz="1200">
              <a:solidFill>
                <a:srgbClr val="656565"/>
              </a:solidFill>
              <a:latin typeface="Roboto"/>
              <a:ea typeface="Roboto"/>
              <a:cs typeface="Roboto"/>
              <a:sym typeface="Roboto"/>
            </a:endParaRPr>
          </a:p>
          <a:p>
            <a:pPr indent="0" lvl="0" marL="0" rtl="0" algn="just">
              <a:lnSpc>
                <a:spcPct val="150000"/>
              </a:lnSpc>
              <a:spcBef>
                <a:spcPts val="0"/>
              </a:spcBef>
              <a:spcAft>
                <a:spcPts val="0"/>
              </a:spcAft>
              <a:buClr>
                <a:schemeClr val="dk1"/>
              </a:buClr>
              <a:buSzPts val="700"/>
              <a:buFont typeface="Arial"/>
              <a:buNone/>
            </a:pPr>
            <a:r>
              <a:rPr b="1" lang="en" sz="1200">
                <a:solidFill>
                  <a:srgbClr val="656565"/>
                </a:solidFill>
                <a:latin typeface="Roboto"/>
                <a:ea typeface="Roboto"/>
                <a:cs typeface="Roboto"/>
                <a:sym typeface="Roboto"/>
              </a:rPr>
              <a:t>Search - USA</a:t>
            </a:r>
            <a:endParaRPr b="1" sz="1200">
              <a:solidFill>
                <a:srgbClr val="656565"/>
              </a:solidFill>
              <a:latin typeface="Roboto"/>
              <a:ea typeface="Roboto"/>
              <a:cs typeface="Roboto"/>
              <a:sym typeface="Roboto"/>
            </a:endParaRPr>
          </a:p>
        </p:txBody>
      </p:sp>
      <p:sp>
        <p:nvSpPr>
          <p:cNvPr id="168" name="Google Shape;168;p21"/>
          <p:cNvSpPr/>
          <p:nvPr/>
        </p:nvSpPr>
        <p:spPr>
          <a:xfrm>
            <a:off x="3189600" y="1227406"/>
            <a:ext cx="5387418" cy="702378"/>
          </a:xfrm>
          <a:custGeom>
            <a:rect b="b" l="l" r="r" t="t"/>
            <a:pathLst>
              <a:path extrusionOk="0" h="21600" w="21600">
                <a:moveTo>
                  <a:pt x="0" y="0"/>
                </a:moveTo>
                <a:lnTo>
                  <a:pt x="21599" y="0"/>
                </a:lnTo>
                <a:lnTo>
                  <a:pt x="21599" y="21600"/>
                </a:lnTo>
                <a:lnTo>
                  <a:pt x="0" y="21600"/>
                </a:lnTo>
                <a:close/>
              </a:path>
            </a:pathLst>
          </a:cu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chemeClr val="dk1"/>
              </a:buClr>
              <a:buSzPts val="800"/>
              <a:buFont typeface="Arial"/>
              <a:buNone/>
            </a:pPr>
            <a:r>
              <a:rPr lang="en" sz="1100">
                <a:solidFill>
                  <a:srgbClr val="656565"/>
                </a:solidFill>
                <a:latin typeface="Roboto"/>
                <a:ea typeface="Roboto"/>
                <a:cs typeface="Roboto"/>
                <a:sym typeface="Roboto"/>
              </a:rPr>
              <a:t>Campania a atras 601 click-uri, 7,898 afisari si un CTR de 7.61%.</a:t>
            </a:r>
            <a:endParaRPr sz="1100">
              <a:solidFill>
                <a:srgbClr val="656565"/>
              </a:solidFill>
              <a:latin typeface="Roboto"/>
              <a:ea typeface="Roboto"/>
              <a:cs typeface="Roboto"/>
              <a:sym typeface="Roboto"/>
            </a:endParaRPr>
          </a:p>
        </p:txBody>
      </p:sp>
      <p:pic>
        <p:nvPicPr>
          <p:cNvPr id="169" name="Google Shape;169;p21"/>
          <p:cNvPicPr preferRelativeResize="0"/>
          <p:nvPr/>
        </p:nvPicPr>
        <p:blipFill>
          <a:blip r:embed="rId4">
            <a:alphaModFix/>
          </a:blip>
          <a:stretch>
            <a:fillRect/>
          </a:stretch>
        </p:blipFill>
        <p:spPr>
          <a:xfrm>
            <a:off x="4061063" y="0"/>
            <a:ext cx="3633974" cy="814500"/>
          </a:xfrm>
          <a:prstGeom prst="rect">
            <a:avLst/>
          </a:prstGeom>
          <a:noFill/>
          <a:ln>
            <a:noFill/>
          </a:ln>
        </p:spPr>
      </p:pic>
      <p:pic>
        <p:nvPicPr>
          <p:cNvPr id="170" name="Google Shape;170;p21"/>
          <p:cNvPicPr preferRelativeResize="0"/>
          <p:nvPr/>
        </p:nvPicPr>
        <p:blipFill>
          <a:blip r:embed="rId5">
            <a:alphaModFix/>
          </a:blip>
          <a:stretch>
            <a:fillRect/>
          </a:stretch>
        </p:blipFill>
        <p:spPr>
          <a:xfrm>
            <a:off x="3231300" y="1777054"/>
            <a:ext cx="5387425" cy="17801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